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358" r:id="rId2"/>
    <p:sldId id="326" r:id="rId3"/>
    <p:sldId id="359" r:id="rId4"/>
    <p:sldId id="360" r:id="rId5"/>
    <p:sldId id="361" r:id="rId6"/>
    <p:sldId id="337" r:id="rId7"/>
    <p:sldId id="349" r:id="rId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customXml" Target="../customXml/item2.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20956-9C97-4F04-846A-3BBE584F8F4A}" type="datetimeFigureOut">
              <a:rPr kumimoji="1" lang="ja-JP" altLang="en-US" smtClean="0"/>
              <a:t>2024/5/14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611B0-09B4-4A16-9559-3ECB4EE240FF}" type="slidenum">
              <a:rPr kumimoji="1" lang="ja-JP" altLang="en-US" smtClean="0"/>
              <a:t>‹#›</a:t>
            </a:fld>
            <a:endParaRPr kumimoji="1" lang="ja-JP" altLang="en-US"/>
          </a:p>
        </p:txBody>
      </p:sp>
    </p:spTree>
    <p:extLst>
      <p:ext uri="{BB962C8B-B14F-4D97-AF65-F5344CB8AC3E}">
        <p14:creationId xmlns:p14="http://schemas.microsoft.com/office/powerpoint/2010/main" val="23982403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93611B0-09B4-4A16-9559-3ECB4EE240FF}" type="slidenum">
              <a:rPr kumimoji="1" lang="ja-JP" altLang="en-US" smtClean="0"/>
              <a:t>3</a:t>
            </a:fld>
            <a:endParaRPr kumimoji="1" lang="ja-JP" altLang="en-US"/>
          </a:p>
        </p:txBody>
      </p:sp>
    </p:spTree>
    <p:extLst>
      <p:ext uri="{BB962C8B-B14F-4D97-AF65-F5344CB8AC3E}">
        <p14:creationId xmlns:p14="http://schemas.microsoft.com/office/powerpoint/2010/main" val="2122960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282CEE-9810-A21D-93DE-803D4576854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FF3C3E0-F001-718C-6DE6-2BF9536DA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DE51EA4-6443-518C-03F3-CB8357478C93}"/>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5" name="フッター プレースホルダー 4">
            <a:extLst>
              <a:ext uri="{FF2B5EF4-FFF2-40B4-BE49-F238E27FC236}">
                <a16:creationId xmlns:a16="http://schemas.microsoft.com/office/drawing/2014/main" id="{CA5ED586-7A71-8CD5-29F6-A751E5DF630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8FDDBE5-DCCD-790D-E2A6-F3141C4F2EF4}"/>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1077151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684CA4-810B-D521-9F53-A4820C2FC6A7}"/>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675A2DA-0FD4-B27F-FD77-9E55A57E9F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251467-0F75-D5AD-466B-C47E51617173}"/>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5" name="フッター プレースホルダー 4">
            <a:extLst>
              <a:ext uri="{FF2B5EF4-FFF2-40B4-BE49-F238E27FC236}">
                <a16:creationId xmlns:a16="http://schemas.microsoft.com/office/drawing/2014/main" id="{D975EE49-08CC-6B85-B7CA-1F6283AD39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12CA40-71B0-AEC3-01BA-4CF95B96097C}"/>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333448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8F9EB8EC-CC4F-5CD6-111C-6F1D95510C9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C1C0BAA-384E-C9EE-3233-25E6B66A8AD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8448678-DDA8-D20C-7038-3C5EF0DC5959}"/>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5" name="フッター プレースホルダー 4">
            <a:extLst>
              <a:ext uri="{FF2B5EF4-FFF2-40B4-BE49-F238E27FC236}">
                <a16:creationId xmlns:a16="http://schemas.microsoft.com/office/drawing/2014/main" id="{A87414E6-1115-1F87-59E4-4DC33FE0D04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778144A-EA30-A28F-72F1-305CED51A75E}"/>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2419923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0ED720-0104-4369-84BC-D37694168613}" type="datetimeFigureOut">
              <a:rPr kumimoji="1" lang="ja-JP" altLang="en-US" smtClean="0"/>
              <a:t>2024/5/14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8" name="Title 7"/>
          <p:cNvSpPr>
            <a:spLocks noGrp="1"/>
          </p:cNvSpPr>
          <p:nvPr>
            <p:ph type="title"/>
          </p:nvPr>
        </p:nvSpPr>
        <p:spPr/>
        <p:txBody>
          <a:bodyPr/>
          <a:lstStyle/>
          <a:p>
            <a:r>
              <a:rPr lang="ja-JP" altLang="en-US"/>
              <a:t>マスター タイトルの書式設定</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49478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B565F3-4942-D3D4-9755-068A6FD2A1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24AAB9A-2AB5-1711-F459-29F6867D643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A125034-A3DB-387A-5F28-E65ED6D35E3E}"/>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5" name="フッター プレースホルダー 4">
            <a:extLst>
              <a:ext uri="{FF2B5EF4-FFF2-40B4-BE49-F238E27FC236}">
                <a16:creationId xmlns:a16="http://schemas.microsoft.com/office/drawing/2014/main" id="{D3157968-42D9-DDA7-4664-7E9A0D1AA06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D2E40C3-9CC3-BCA2-2CC2-7373E47CA662}"/>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3567843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19855D-19A4-601B-7334-78F0521DB77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F9AB307-DF0F-6205-15BF-5E2459A9DA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1ABB53F-BE33-53F3-2DDA-811F6019BB57}"/>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5" name="フッター プレースホルダー 4">
            <a:extLst>
              <a:ext uri="{FF2B5EF4-FFF2-40B4-BE49-F238E27FC236}">
                <a16:creationId xmlns:a16="http://schemas.microsoft.com/office/drawing/2014/main" id="{8297E71B-9B83-3BB8-F3E6-237846064C6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A238B38-BFF6-C681-DDBD-024CDBBB6022}"/>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415332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C903EA-C842-84E5-8238-315B19EBCB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169636-F8F3-A47C-D9CC-8852F03D1B6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0DD7CC8-5CAA-9AC9-69A1-38D7E5697D7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A26995F-9FB8-EBFC-9CAD-44C4A4FF5B91}"/>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6" name="フッター プレースホルダー 5">
            <a:extLst>
              <a:ext uri="{FF2B5EF4-FFF2-40B4-BE49-F238E27FC236}">
                <a16:creationId xmlns:a16="http://schemas.microsoft.com/office/drawing/2014/main" id="{B6570D38-AF3E-1977-5C3A-AC6F988D625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B298D8-D819-6820-2EBD-541743B68455}"/>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1011037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1EE955-98DB-9819-AAFC-21FB7317966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93C1FC9-5C90-A7D2-1345-5669E4086F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A69278B-490A-668C-468F-0DFC8451CB9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992D3EB-9853-E95D-A797-211DB735F6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B58F86D-9BA2-F5A5-0D24-BC3BBE56B96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933365D-2EF7-0D30-2304-3DF5E56FFC22}"/>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8" name="フッター プレースホルダー 7">
            <a:extLst>
              <a:ext uri="{FF2B5EF4-FFF2-40B4-BE49-F238E27FC236}">
                <a16:creationId xmlns:a16="http://schemas.microsoft.com/office/drawing/2014/main" id="{BDECFC83-FBB2-6B96-0B24-4591148E45C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738B410-CCAE-0449-0304-FB73BFF5A36F}"/>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599791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62E7DF-49F8-2D5F-652D-D0E85158BEB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EFBB97B-2EA5-EEF4-0A70-E657553CF9F0}"/>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4" name="フッター プレースホルダー 3">
            <a:extLst>
              <a:ext uri="{FF2B5EF4-FFF2-40B4-BE49-F238E27FC236}">
                <a16:creationId xmlns:a16="http://schemas.microsoft.com/office/drawing/2014/main" id="{A86CAA22-A2E4-75B3-27CE-880A5745B11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D671AB6-A3C0-6326-46DB-78D42D56F028}"/>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43795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DDB3B5B-BB24-EEA7-35A6-4D2396517224}"/>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3" name="フッター プレースホルダー 2">
            <a:extLst>
              <a:ext uri="{FF2B5EF4-FFF2-40B4-BE49-F238E27FC236}">
                <a16:creationId xmlns:a16="http://schemas.microsoft.com/office/drawing/2014/main" id="{87CFD775-A7AE-F76F-3BBC-0A35192B1BE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AA3E39C-9F0D-827E-1A74-143BDD119A6B}"/>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3678449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5E3EF4-A4E5-4261-48F4-6575221E5F6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E943F06-194A-8AC9-4968-870CE8D4F3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7C6D9A3-C5DA-7FF7-2241-D4A29CBC3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8228CF7-242F-C16E-2EF6-ED74AFC84D3C}"/>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6" name="フッター プレースホルダー 5">
            <a:extLst>
              <a:ext uri="{FF2B5EF4-FFF2-40B4-BE49-F238E27FC236}">
                <a16:creationId xmlns:a16="http://schemas.microsoft.com/office/drawing/2014/main" id="{8DD5D747-379D-A672-22C1-91BE2FED38C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68538A7-8130-0E59-849C-686AE5F69C76}"/>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72593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E62C8-295F-B268-3F14-18E9BA0418F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7A4B1E3-FE75-F01F-12CF-770DA80916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6A104C1-AE5A-9201-2989-AA8205E20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4DA78C5-BB9C-1ABE-82BE-750C379E9950}"/>
              </a:ext>
            </a:extLst>
          </p:cNvPr>
          <p:cNvSpPr>
            <a:spLocks noGrp="1"/>
          </p:cNvSpPr>
          <p:nvPr>
            <p:ph type="dt" sz="half" idx="10"/>
          </p:nvPr>
        </p:nvSpPr>
        <p:spPr/>
        <p:txBody>
          <a:bodyPr/>
          <a:lstStyle/>
          <a:p>
            <a:fld id="{302ED78F-1259-4583-8084-0EC69D493B79}" type="datetimeFigureOut">
              <a:rPr kumimoji="1" lang="ja-JP" altLang="en-US" smtClean="0"/>
              <a:t>2024/5/14</a:t>
            </a:fld>
            <a:endParaRPr kumimoji="1" lang="ja-JP" altLang="en-US"/>
          </a:p>
        </p:txBody>
      </p:sp>
      <p:sp>
        <p:nvSpPr>
          <p:cNvPr id="6" name="フッター プレースホルダー 5">
            <a:extLst>
              <a:ext uri="{FF2B5EF4-FFF2-40B4-BE49-F238E27FC236}">
                <a16:creationId xmlns:a16="http://schemas.microsoft.com/office/drawing/2014/main" id="{9802570C-F8D8-91F1-7CE4-47031DE012C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02AC3C6-67E7-4461-3945-C01D9111926A}"/>
              </a:ext>
            </a:extLst>
          </p:cNvPr>
          <p:cNvSpPr>
            <a:spLocks noGrp="1"/>
          </p:cNvSpPr>
          <p:nvPr>
            <p:ph type="sldNum" sz="quarter" idx="12"/>
          </p:nvPr>
        </p:nvSpPr>
        <p:spPr/>
        <p:txBody>
          <a:body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3810087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8C9E27D-A291-742C-0000-740F849EB9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A8D9D84-91B7-2A88-249B-6BFCE8C844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F29B10-58C3-3EF0-5110-19A39F59CC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2ED78F-1259-4583-8084-0EC69D493B79}" type="datetimeFigureOut">
              <a:rPr kumimoji="1" lang="ja-JP" altLang="en-US" smtClean="0"/>
              <a:t>2024/5/14</a:t>
            </a:fld>
            <a:endParaRPr kumimoji="1" lang="ja-JP" altLang="en-US"/>
          </a:p>
        </p:txBody>
      </p:sp>
      <p:sp>
        <p:nvSpPr>
          <p:cNvPr id="5" name="フッター プレースホルダー 4">
            <a:extLst>
              <a:ext uri="{FF2B5EF4-FFF2-40B4-BE49-F238E27FC236}">
                <a16:creationId xmlns:a16="http://schemas.microsoft.com/office/drawing/2014/main" id="{50FE137E-D5FF-FCC1-DDA3-FD92463348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BEE31A5-11DF-CA9D-22F0-C3D8DB6E11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AC5D4-0D21-4784-BFC3-8930BA7B9938}" type="slidenum">
              <a:rPr kumimoji="1" lang="ja-JP" altLang="en-US" smtClean="0"/>
              <a:t>‹#›</a:t>
            </a:fld>
            <a:endParaRPr kumimoji="1" lang="ja-JP" altLang="en-US"/>
          </a:p>
        </p:txBody>
      </p:sp>
    </p:spTree>
    <p:extLst>
      <p:ext uri="{BB962C8B-B14F-4D97-AF65-F5344CB8AC3E}">
        <p14:creationId xmlns:p14="http://schemas.microsoft.com/office/powerpoint/2010/main" val="4081384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hyperlink" Target="https://toyotajp.sharepoint.com/:f:/r/sites/msteams_adb3a2/Shared%20Documents/%E9%83%A8%E5%85%B1%E7%94%A8/%E9%83%A8%E8%A6%AA%E7%9D%A6%E4%BC%9A/%E9%83%A8%20%E8%A6%AA%E7%9D%A6%E4%BC%9A/24%E5%B9%B4%E5%BA%A6%E8%A6%AA%E7%9D%A6%E4%BC%9A/40_%E9%A7%85%E4%BC%9D/07_%E9%9B%86%E5%90%88%E7%B7%B4%E7%BF%92?csf=1&amp;web=1&amp;e=cu0i0e"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toyotajp.sharepoint.com/:x:/r/sites/msteams_adb3a2/Shared%20Documents/%E9%83%A8%E5%85%B1%E7%94%A8/%E9%83%A8%E8%A6%AA%E7%9D%A6%E4%BC%9A/%E9%83%A8%20%E8%A6%AA%E7%9D%A6%E4%BC%9A/24%E5%B9%B4%E5%BA%A6%E8%A6%AA%E7%9D%A6%E4%BC%9A/40_%E9%A7%85%E4%BC%9D/07_%E9%9B%86%E5%90%88%E7%B7%B4%E7%BF%92/24.%E7%B7%B4%E7%BF%92%E5%BD%93%E7%95%AA%E8%AA%BF%E6%95%B4%E8%A1%A8.xlsx?d=w5d3cfb1ed59f40a796ddda595566ea63&amp;csf=1&amp;web=1&amp;e=d6B2a5"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sz="quarter" idx="13"/>
          </p:nvPr>
        </p:nvGraphicFramePr>
        <p:xfrm>
          <a:off x="346362" y="1128952"/>
          <a:ext cx="11707095" cy="4634539"/>
        </p:xfrm>
        <a:graphic>
          <a:graphicData uri="http://schemas.openxmlformats.org/drawingml/2006/table">
            <a:tbl>
              <a:tblPr/>
              <a:tblGrid>
                <a:gridCol w="330832">
                  <a:extLst>
                    <a:ext uri="{9D8B030D-6E8A-4147-A177-3AD203B41FA5}">
                      <a16:colId xmlns:a16="http://schemas.microsoft.com/office/drawing/2014/main" val="1261291194"/>
                    </a:ext>
                  </a:extLst>
                </a:gridCol>
                <a:gridCol w="1353321">
                  <a:extLst>
                    <a:ext uri="{9D8B030D-6E8A-4147-A177-3AD203B41FA5}">
                      <a16:colId xmlns:a16="http://schemas.microsoft.com/office/drawing/2014/main" val="555260350"/>
                    </a:ext>
                  </a:extLst>
                </a:gridCol>
                <a:gridCol w="1204933">
                  <a:extLst>
                    <a:ext uri="{9D8B030D-6E8A-4147-A177-3AD203B41FA5}">
                      <a16:colId xmlns:a16="http://schemas.microsoft.com/office/drawing/2014/main" val="2712675708"/>
                    </a:ext>
                  </a:extLst>
                </a:gridCol>
                <a:gridCol w="1204933">
                  <a:extLst>
                    <a:ext uri="{9D8B030D-6E8A-4147-A177-3AD203B41FA5}">
                      <a16:colId xmlns:a16="http://schemas.microsoft.com/office/drawing/2014/main" val="148405265"/>
                    </a:ext>
                  </a:extLst>
                </a:gridCol>
                <a:gridCol w="1204933">
                  <a:extLst>
                    <a:ext uri="{9D8B030D-6E8A-4147-A177-3AD203B41FA5}">
                      <a16:colId xmlns:a16="http://schemas.microsoft.com/office/drawing/2014/main" val="2789663502"/>
                    </a:ext>
                  </a:extLst>
                </a:gridCol>
                <a:gridCol w="1204933">
                  <a:extLst>
                    <a:ext uri="{9D8B030D-6E8A-4147-A177-3AD203B41FA5}">
                      <a16:colId xmlns:a16="http://schemas.microsoft.com/office/drawing/2014/main" val="1328759728"/>
                    </a:ext>
                  </a:extLst>
                </a:gridCol>
                <a:gridCol w="1204933">
                  <a:extLst>
                    <a:ext uri="{9D8B030D-6E8A-4147-A177-3AD203B41FA5}">
                      <a16:colId xmlns:a16="http://schemas.microsoft.com/office/drawing/2014/main" val="789814846"/>
                    </a:ext>
                  </a:extLst>
                </a:gridCol>
                <a:gridCol w="1204933">
                  <a:extLst>
                    <a:ext uri="{9D8B030D-6E8A-4147-A177-3AD203B41FA5}">
                      <a16:colId xmlns:a16="http://schemas.microsoft.com/office/drawing/2014/main" val="4218215097"/>
                    </a:ext>
                  </a:extLst>
                </a:gridCol>
                <a:gridCol w="2793344">
                  <a:extLst>
                    <a:ext uri="{9D8B030D-6E8A-4147-A177-3AD203B41FA5}">
                      <a16:colId xmlns:a16="http://schemas.microsoft.com/office/drawing/2014/main" val="3979042546"/>
                    </a:ext>
                  </a:extLst>
                </a:gridCol>
              </a:tblGrid>
              <a:tr h="485431">
                <a:tc>
                  <a:txBody>
                    <a:bodyPr/>
                    <a:lstStyle/>
                    <a:p>
                      <a:pPr algn="l"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５月</a:t>
                      </a: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bg1">
                          <a:lumMod val="65000"/>
                        </a:schemeClr>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６月</a:t>
                      </a:r>
                    </a:p>
                  </a:txBody>
                  <a:tcPr marL="0" marR="0" marT="0" marB="0" anchor="ctr">
                    <a:lnL w="19050" cap="flat" cmpd="sng" algn="ctr">
                      <a:solidFill>
                        <a:schemeClr val="bg1">
                          <a:lumMod val="65000"/>
                        </a:schemeClr>
                      </a:solidFill>
                      <a:prstDash val="dot"/>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７月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８月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９月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１０月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１１月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１２月</a:t>
                      </a: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65137924"/>
                  </a:ext>
                </a:extLst>
              </a:tr>
              <a:tr h="4149108">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実施事項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bg1">
                          <a:lumMod val="65000"/>
                        </a:schemeClr>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9050" cap="flat" cmpd="sng" algn="ctr">
                      <a:solidFill>
                        <a:schemeClr val="bg1">
                          <a:lumMod val="65000"/>
                        </a:schemeClr>
                      </a:solidFill>
                      <a:prstDash val="dot"/>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dirty="0">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922618"/>
                  </a:ext>
                </a:extLst>
              </a:tr>
            </a:tbl>
          </a:graphicData>
        </a:graphic>
      </p:graphicFrame>
      <p:sp>
        <p:nvSpPr>
          <p:cNvPr id="5" name="ホームベース 4"/>
          <p:cNvSpPr/>
          <p:nvPr/>
        </p:nvSpPr>
        <p:spPr>
          <a:xfrm>
            <a:off x="720614" y="1779524"/>
            <a:ext cx="974545" cy="1368388"/>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600">
                <a:solidFill>
                  <a:srgbClr val="0070C0"/>
                </a:solidFill>
                <a:latin typeface="UD デジタル 教科書体 NK-B" panose="02020700000000000000" pitchFamily="18" charset="-128"/>
                <a:ea typeface="UD デジタル 教科書体 NK-B" panose="02020700000000000000" pitchFamily="18" charset="-128"/>
              </a:rPr>
              <a:t>選手募集</a:t>
            </a:r>
            <a:endParaRPr kumimoji="1" lang="en-US" altLang="ja-JP" sz="1600">
              <a:solidFill>
                <a:srgbClr val="0070C0"/>
              </a:solidFill>
              <a:latin typeface="UD デジタル 教科書体 NK-B" panose="02020700000000000000" pitchFamily="18" charset="-128"/>
              <a:ea typeface="UD デジタル 教科書体 NK-B" panose="02020700000000000000" pitchFamily="18" charset="-128"/>
            </a:endParaRPr>
          </a:p>
          <a:p>
            <a:pPr algn="l"/>
            <a:r>
              <a:rPr kumimoji="1" lang="en-US" altLang="ja-JP" sz="1600">
                <a:solidFill>
                  <a:srgbClr val="0070C0"/>
                </a:solidFill>
                <a:latin typeface="UD デジタル 教科書体 NK-B" panose="02020700000000000000" pitchFamily="18" charset="-128"/>
                <a:ea typeface="UD デジタル 教科書体 NK-B" panose="02020700000000000000" pitchFamily="18" charset="-128"/>
              </a:rPr>
              <a:t>(5/8</a:t>
            </a:r>
            <a:r>
              <a:rPr kumimoji="1" lang="ja-JP" altLang="en-US" sz="1600">
                <a:solidFill>
                  <a:srgbClr val="0070C0"/>
                </a:solidFill>
                <a:latin typeface="UD デジタル 教科書体 NK-B" panose="02020700000000000000" pitchFamily="18" charset="-128"/>
                <a:ea typeface="UD デジタル 教科書体 NK-B" panose="02020700000000000000" pitchFamily="18" charset="-128"/>
              </a:rPr>
              <a:t>～目標</a:t>
            </a:r>
            <a:r>
              <a:rPr kumimoji="1" lang="en-US" altLang="ja-JP" sz="1600">
                <a:solidFill>
                  <a:srgbClr val="0070C0"/>
                </a:solidFill>
                <a:latin typeface="UD デジタル 教科書体 NK-B" panose="02020700000000000000" pitchFamily="18" charset="-128"/>
                <a:ea typeface="UD デジタル 教科書体 NK-B" panose="02020700000000000000" pitchFamily="18" charset="-128"/>
              </a:rPr>
              <a:t>)</a:t>
            </a:r>
            <a:endParaRPr kumimoji="1" lang="ja-JP" altLang="en-US" sz="1600">
              <a:solidFill>
                <a:srgbClr val="0070C0"/>
              </a:solidFill>
              <a:latin typeface="UD デジタル 教科書体 NK-B" panose="02020700000000000000" pitchFamily="18" charset="-128"/>
              <a:ea typeface="UD デジタル 教科書体 NK-B" panose="02020700000000000000" pitchFamily="18" charset="-128"/>
            </a:endParaRPr>
          </a:p>
        </p:txBody>
      </p:sp>
      <p:sp>
        <p:nvSpPr>
          <p:cNvPr id="7" name="テキスト ボックス 7"/>
          <p:cNvSpPr txBox="1"/>
          <p:nvPr/>
        </p:nvSpPr>
        <p:spPr>
          <a:xfrm>
            <a:off x="1362948" y="1673307"/>
            <a:ext cx="2865342" cy="40147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rgbClr val="0070C0"/>
                </a:solidFill>
                <a:latin typeface="UD デジタル 教科書体 NK-B" panose="02020700000000000000" pitchFamily="18" charset="-128"/>
                <a:ea typeface="UD デジタル 教科書体 NK-B" panose="02020700000000000000" pitchFamily="18" charset="-128"/>
              </a:rPr>
              <a:t>☆顔合わせ会</a:t>
            </a:r>
            <a:r>
              <a:rPr kumimoji="1" lang="en-US" altLang="ja-JP" sz="1600" b="1">
                <a:solidFill>
                  <a:srgbClr val="0070C0"/>
                </a:solidFill>
                <a:latin typeface="UD デジタル 教科書体 NK-B" panose="02020700000000000000" pitchFamily="18" charset="-128"/>
                <a:ea typeface="UD デジタル 教科書体 NK-B" panose="02020700000000000000" pitchFamily="18" charset="-128"/>
              </a:rPr>
              <a:t>(5</a:t>
            </a:r>
            <a:r>
              <a:rPr kumimoji="1" lang="ja-JP" altLang="en-US" sz="1600" b="1">
                <a:solidFill>
                  <a:srgbClr val="0070C0"/>
                </a:solidFill>
                <a:latin typeface="UD デジタル 教科書体 NK-B" panose="02020700000000000000" pitchFamily="18" charset="-128"/>
                <a:ea typeface="UD デジタル 教科書体 NK-B" panose="02020700000000000000" pitchFamily="18" charset="-128"/>
              </a:rPr>
              <a:t>月末目標</a:t>
            </a:r>
            <a:r>
              <a:rPr kumimoji="1" lang="en-US" altLang="ja-JP" sz="1600" b="1">
                <a:solidFill>
                  <a:srgbClr val="0070C0"/>
                </a:solidFill>
                <a:latin typeface="UD デジタル 教科書体 NK-B" panose="02020700000000000000" pitchFamily="18" charset="-128"/>
                <a:ea typeface="UD デジタル 教科書体 NK-B" panose="02020700000000000000" pitchFamily="18" charset="-128"/>
              </a:rPr>
              <a:t>)</a:t>
            </a:r>
          </a:p>
        </p:txBody>
      </p:sp>
      <p:sp>
        <p:nvSpPr>
          <p:cNvPr id="12" name="テキスト ボックス 12"/>
          <p:cNvSpPr txBox="1"/>
          <p:nvPr/>
        </p:nvSpPr>
        <p:spPr>
          <a:xfrm>
            <a:off x="10334135" y="3147912"/>
            <a:ext cx="1676001" cy="12995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☆部内</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　　大会</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13" name="テキスト ボックス 15"/>
          <p:cNvSpPr txBox="1"/>
          <p:nvPr/>
        </p:nvSpPr>
        <p:spPr>
          <a:xfrm>
            <a:off x="9208787" y="1878635"/>
            <a:ext cx="1796523" cy="34442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a:ln w="0"/>
                <a:solidFill>
                  <a:srgbClr val="FF0000"/>
                </a:solidFill>
                <a:latin typeface="UD デジタル 教科書体 NK-B" panose="02020700000000000000" pitchFamily="18" charset="-128"/>
                <a:ea typeface="UD デジタル 教科書体 NK-B" panose="02020700000000000000" pitchFamily="18" charset="-128"/>
              </a:rPr>
              <a:t>☆慰労会</a:t>
            </a:r>
            <a:endParaRPr kumimoji="1" lang="en-US" altLang="ja-JP" sz="1600">
              <a:ln w="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0" name="左右矢印 19"/>
          <p:cNvSpPr/>
          <p:nvPr/>
        </p:nvSpPr>
        <p:spPr>
          <a:xfrm>
            <a:off x="2061029" y="3104480"/>
            <a:ext cx="8403340" cy="753917"/>
          </a:xfrm>
          <a:prstGeom prst="leftRightArrow">
            <a:avLst/>
          </a:prstGeom>
          <a:solidFill>
            <a:schemeClr val="accent4">
              <a:lumMod val="20000"/>
              <a:lumOff val="80000"/>
            </a:schemeClr>
          </a:solid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　リアル練習会</a:t>
            </a:r>
            <a:r>
              <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毎週　水・土</a:t>
            </a:r>
            <a:r>
              <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rPr>
              <a:t>)</a:t>
            </a:r>
          </a:p>
        </p:txBody>
      </p:sp>
      <p:sp>
        <p:nvSpPr>
          <p:cNvPr id="26" name="テキスト ボックス 12"/>
          <p:cNvSpPr txBox="1"/>
          <p:nvPr/>
        </p:nvSpPr>
        <p:spPr>
          <a:xfrm>
            <a:off x="9193568" y="1606455"/>
            <a:ext cx="2652070" cy="7394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a:solidFill>
                  <a:srgbClr val="FF0000"/>
                </a:solidFill>
                <a:latin typeface="UD デジタル 教科書体 NK-B" panose="02020700000000000000" pitchFamily="18" charset="-128"/>
                <a:ea typeface="UD デジタル 教科書体 NK-B" panose="02020700000000000000" pitchFamily="18" charset="-128"/>
              </a:rPr>
              <a:t>☆全社大会</a:t>
            </a:r>
          </a:p>
        </p:txBody>
      </p:sp>
      <p:sp>
        <p:nvSpPr>
          <p:cNvPr id="27" name="テキスト ボックス 7">
            <a:extLst>
              <a:ext uri="{FF2B5EF4-FFF2-40B4-BE49-F238E27FC236}">
                <a16:creationId xmlns:a16="http://schemas.microsoft.com/office/drawing/2014/main" id="{1DBAFC52-5F6E-4327-8595-5A184948BE87}"/>
              </a:ext>
            </a:extLst>
          </p:cNvPr>
          <p:cNvSpPr txBox="1"/>
          <p:nvPr/>
        </p:nvSpPr>
        <p:spPr>
          <a:xfrm>
            <a:off x="2069411" y="2063321"/>
            <a:ext cx="2814863" cy="65114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☆決起会</a:t>
            </a:r>
            <a:r>
              <a:rPr lang="en-US" altLang="ja-JP" sz="1600" b="1">
                <a:solidFill>
                  <a:srgbClr val="FF0000"/>
                </a:solidFill>
                <a:latin typeface="UD デジタル 教科書体 NK-B" panose="02020700000000000000" pitchFamily="18" charset="-128"/>
                <a:ea typeface="UD デジタル 教科書体 NK-B" panose="02020700000000000000" pitchFamily="18" charset="-128"/>
              </a:rPr>
              <a:t>BBQ</a:t>
            </a:r>
          </a:p>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　</a:t>
            </a:r>
            <a:r>
              <a:rPr lang="ja-JP" altLang="en-US" sz="1600" b="1">
                <a:solidFill>
                  <a:srgbClr val="FF0000"/>
                </a:solidFill>
                <a:latin typeface="UD デジタル 教科書体 NK-B" panose="02020700000000000000" pitchFamily="18" charset="-128"/>
                <a:ea typeface="UD デジタル 教科書体 NK-B" panose="02020700000000000000" pitchFamily="18" charset="-128"/>
              </a:rPr>
              <a:t>　</a:t>
            </a:r>
            <a:r>
              <a:rPr lang="en-US" altLang="ja-JP" sz="1600" b="1">
                <a:solidFill>
                  <a:srgbClr val="FF0000"/>
                </a:solidFill>
                <a:latin typeface="UD デジタル 教科書体 NK-B" panose="02020700000000000000" pitchFamily="18" charset="-128"/>
                <a:ea typeface="UD デジタル 教科書体 NK-B" panose="02020700000000000000" pitchFamily="18" charset="-128"/>
              </a:rPr>
              <a:t>(6</a:t>
            </a:r>
            <a:r>
              <a:rPr lang="ja-JP" altLang="en-US" sz="1600" b="1">
                <a:solidFill>
                  <a:srgbClr val="FF0000"/>
                </a:solidFill>
                <a:latin typeface="UD デジタル 教科書体 NK-B" panose="02020700000000000000" pitchFamily="18" charset="-128"/>
                <a:ea typeface="UD デジタル 教科書体 NK-B" panose="02020700000000000000" pitchFamily="18" charset="-128"/>
              </a:rPr>
              <a:t>月序盤目標</a:t>
            </a:r>
            <a:r>
              <a:rPr lang="en-US" altLang="ja-JP" sz="1600" b="1">
                <a:solidFill>
                  <a:srgbClr val="FF0000"/>
                </a:solidFill>
                <a:latin typeface="UD デジタル 教科書体 NK-B" panose="02020700000000000000" pitchFamily="18" charset="-128"/>
                <a:ea typeface="UD デジタル 教科書体 NK-B" panose="02020700000000000000" pitchFamily="18" charset="-128"/>
              </a:rPr>
              <a:t>)</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39" name="テキスト ボックス 38">
            <a:extLst>
              <a:ext uri="{FF2B5EF4-FFF2-40B4-BE49-F238E27FC236}">
                <a16:creationId xmlns:a16="http://schemas.microsoft.com/office/drawing/2014/main" id="{5889A437-D336-4124-A458-3B75CD56885B}"/>
              </a:ext>
            </a:extLst>
          </p:cNvPr>
          <p:cNvSpPr txBox="1"/>
          <p:nvPr/>
        </p:nvSpPr>
        <p:spPr>
          <a:xfrm>
            <a:off x="145142" y="0"/>
            <a:ext cx="6270171" cy="584775"/>
          </a:xfrm>
          <a:prstGeom prst="rect">
            <a:avLst/>
          </a:prstGeom>
          <a:noFill/>
        </p:spPr>
        <p:txBody>
          <a:bodyPr wrap="square" rtlCol="0">
            <a:spAutoFit/>
          </a:bodyPr>
          <a:lstStyle/>
          <a:p>
            <a:r>
              <a:rPr lang="ja-JP" altLang="en-US" sz="3200" u="sng" dirty="0">
                <a:latin typeface="UD デジタル 教科書体 NK-B" panose="02020700000000000000" pitchFamily="18" charset="-128"/>
                <a:ea typeface="UD デジタル 教科書体 NK-B" panose="02020700000000000000" pitchFamily="18" charset="-128"/>
              </a:rPr>
              <a:t>リアル練習会に位置づけ</a:t>
            </a:r>
            <a:endParaRPr lang="en-US" altLang="ja-JP" sz="3200" u="sng" dirty="0">
              <a:latin typeface="UD デジタル 教科書体 NK-B" panose="02020700000000000000" pitchFamily="18" charset="-128"/>
              <a:ea typeface="UD デジタル 教科書体 NK-B" panose="02020700000000000000" pitchFamily="18" charset="-128"/>
            </a:endParaRPr>
          </a:p>
        </p:txBody>
      </p:sp>
      <p:sp>
        <p:nvSpPr>
          <p:cNvPr id="33" name="テキスト ボックス 7">
            <a:extLst>
              <a:ext uri="{FF2B5EF4-FFF2-40B4-BE49-F238E27FC236}">
                <a16:creationId xmlns:a16="http://schemas.microsoft.com/office/drawing/2014/main" id="{ED8B185B-19E1-4796-9AAB-D87FF68A0809}"/>
              </a:ext>
            </a:extLst>
          </p:cNvPr>
          <p:cNvSpPr txBox="1"/>
          <p:nvPr/>
        </p:nvSpPr>
        <p:spPr>
          <a:xfrm>
            <a:off x="5239216" y="2257241"/>
            <a:ext cx="2422392" cy="40147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☆御嶽合宿</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34" name="テキスト ボックス 7">
            <a:extLst>
              <a:ext uri="{FF2B5EF4-FFF2-40B4-BE49-F238E27FC236}">
                <a16:creationId xmlns:a16="http://schemas.microsoft.com/office/drawing/2014/main" id="{322F249A-9FC4-422F-AEEF-6398210D62ED}"/>
              </a:ext>
            </a:extLst>
          </p:cNvPr>
          <p:cNvSpPr txBox="1"/>
          <p:nvPr/>
        </p:nvSpPr>
        <p:spPr>
          <a:xfrm>
            <a:off x="7580282" y="2234547"/>
            <a:ext cx="1796523" cy="40147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☆近場合宿</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35" name="左右矢印 58">
            <a:extLst>
              <a:ext uri="{FF2B5EF4-FFF2-40B4-BE49-F238E27FC236}">
                <a16:creationId xmlns:a16="http://schemas.microsoft.com/office/drawing/2014/main" id="{A6015573-E6FE-4D82-8C31-460F2320852B}"/>
              </a:ext>
            </a:extLst>
          </p:cNvPr>
          <p:cNvSpPr/>
          <p:nvPr/>
        </p:nvSpPr>
        <p:spPr>
          <a:xfrm>
            <a:off x="6010808" y="1691930"/>
            <a:ext cx="1299258" cy="33597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　☆懇親会</a:t>
            </a:r>
          </a:p>
        </p:txBody>
      </p:sp>
      <p:sp>
        <p:nvSpPr>
          <p:cNvPr id="2" name="左右矢印 19">
            <a:extLst>
              <a:ext uri="{FF2B5EF4-FFF2-40B4-BE49-F238E27FC236}">
                <a16:creationId xmlns:a16="http://schemas.microsoft.com/office/drawing/2014/main" id="{F91061A9-2305-34EA-1B84-C5280DFDBBFF}"/>
              </a:ext>
            </a:extLst>
          </p:cNvPr>
          <p:cNvSpPr/>
          <p:nvPr/>
        </p:nvSpPr>
        <p:spPr>
          <a:xfrm>
            <a:off x="2061029" y="4062196"/>
            <a:ext cx="8403340" cy="801244"/>
          </a:xfrm>
          <a:prstGeom prst="leftRightArrow">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600" b="1">
                <a:solidFill>
                  <a:srgbClr val="0070C0"/>
                </a:solidFill>
                <a:latin typeface="UD デジタル 教科書体 NK-B" panose="02020700000000000000" pitchFamily="18" charset="-128"/>
                <a:ea typeface="UD デジタル 教科書体 NK-B" panose="02020700000000000000" pitchFamily="18" charset="-128"/>
              </a:rPr>
              <a:t>　オンラインでの運動共有・オンライン駅伝　等（随時頻繁に実施）</a:t>
            </a:r>
          </a:p>
        </p:txBody>
      </p:sp>
      <p:sp>
        <p:nvSpPr>
          <p:cNvPr id="8" name="左右矢印 19">
            <a:extLst>
              <a:ext uri="{FF2B5EF4-FFF2-40B4-BE49-F238E27FC236}">
                <a16:creationId xmlns:a16="http://schemas.microsoft.com/office/drawing/2014/main" id="{BEAB5CBA-A61C-972D-F95E-4A5882750323}"/>
              </a:ext>
            </a:extLst>
          </p:cNvPr>
          <p:cNvSpPr/>
          <p:nvPr/>
        </p:nvSpPr>
        <p:spPr>
          <a:xfrm>
            <a:off x="2061029" y="5082988"/>
            <a:ext cx="8403340" cy="639738"/>
          </a:xfrm>
          <a:prstGeom prst="leftRightArrow">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a:solidFill>
                  <a:srgbClr val="FF0000"/>
                </a:solidFill>
                <a:latin typeface="UD デジタル 教科書体 NK-B" panose="02020700000000000000" pitchFamily="18" charset="-128"/>
                <a:ea typeface="UD デジタル 教科書体 NK-B" panose="02020700000000000000" pitchFamily="18" charset="-128"/>
              </a:rPr>
              <a:t>　有志で市民大会（リレーマラソンやハーフマラソン等）出場　</a:t>
            </a:r>
            <a:endParaRPr kumimoji="1" lang="en-US" altLang="ja-JP" sz="1050" b="1">
              <a:solidFill>
                <a:srgbClr val="FF0000"/>
              </a:solidFill>
              <a:latin typeface="UD デジタル 教科書体 NK-B" panose="02020700000000000000" pitchFamily="18" charset="-128"/>
              <a:ea typeface="UD デジタル 教科書体 NK-B" panose="02020700000000000000" pitchFamily="18" charset="-128"/>
            </a:endParaRPr>
          </a:p>
          <a:p>
            <a:pPr algn="ctr"/>
            <a:r>
              <a:rPr lang="en-US" altLang="ja-JP" sz="1050" b="1">
                <a:solidFill>
                  <a:srgbClr val="FF0000"/>
                </a:solidFill>
                <a:latin typeface="UD デジタル 教科書体 NK-B" panose="02020700000000000000" pitchFamily="18" charset="-128"/>
                <a:ea typeface="UD デジタル 教科書体 NK-B" panose="02020700000000000000" pitchFamily="18" charset="-128"/>
              </a:rPr>
              <a:t>※</a:t>
            </a:r>
            <a:r>
              <a:rPr lang="ja-JP" altLang="en-US" sz="1050" b="1">
                <a:solidFill>
                  <a:srgbClr val="FF0000"/>
                </a:solidFill>
                <a:latin typeface="UD デジタル 教科書体 NK-B" panose="02020700000000000000" pitchFamily="18" charset="-128"/>
                <a:ea typeface="UD デジタル 教科書体 NK-B" panose="02020700000000000000" pitchFamily="18" charset="-128"/>
              </a:rPr>
              <a:t>公式活動ではありませんが随時呼びかけます</a:t>
            </a:r>
            <a:endParaRPr kumimoji="1" lang="ja-JP" altLang="en-US" sz="105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6" name="吹き出し: 四角形 5">
            <a:extLst>
              <a:ext uri="{FF2B5EF4-FFF2-40B4-BE49-F238E27FC236}">
                <a16:creationId xmlns:a16="http://schemas.microsoft.com/office/drawing/2014/main" id="{9A77C4EE-1B0F-33FA-B54D-34A5F9D4C4CE}"/>
              </a:ext>
            </a:extLst>
          </p:cNvPr>
          <p:cNvSpPr/>
          <p:nvPr/>
        </p:nvSpPr>
        <p:spPr>
          <a:xfrm>
            <a:off x="8609119" y="4077945"/>
            <a:ext cx="2649794" cy="1600422"/>
          </a:xfrm>
          <a:prstGeom prst="wedgeRectCallout">
            <a:avLst>
              <a:gd name="adj1" fmla="val -45476"/>
              <a:gd name="adj2" fmla="val -78436"/>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3200" dirty="0">
                <a:solidFill>
                  <a:srgbClr val="FF0000"/>
                </a:solidFill>
              </a:rPr>
              <a:t>今回のお願い対象イベント</a:t>
            </a:r>
          </a:p>
        </p:txBody>
      </p:sp>
    </p:spTree>
    <p:extLst>
      <p:ext uri="{BB962C8B-B14F-4D97-AF65-F5344CB8AC3E}">
        <p14:creationId xmlns:p14="http://schemas.microsoft.com/office/powerpoint/2010/main" val="390660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21315" y="2130112"/>
            <a:ext cx="1107996" cy="461665"/>
          </a:xfrm>
          <a:prstGeom prst="rect">
            <a:avLst/>
          </a:prstGeom>
          <a:noFill/>
        </p:spPr>
        <p:txBody>
          <a:bodyPr wrap="none" rtlCol="0">
            <a:spAutoFit/>
          </a:bodyPr>
          <a:lstStyle/>
          <a:p>
            <a:r>
              <a:rPr kumimoji="1" lang="ja-JP" altLang="en-US" sz="2400" b="1"/>
              <a:t>■概要</a:t>
            </a:r>
          </a:p>
        </p:txBody>
      </p:sp>
      <p:sp>
        <p:nvSpPr>
          <p:cNvPr id="7" name="テキスト ボックス 6"/>
          <p:cNvSpPr txBox="1"/>
          <p:nvPr/>
        </p:nvSpPr>
        <p:spPr>
          <a:xfrm>
            <a:off x="725054" y="1327572"/>
            <a:ext cx="9533003" cy="715089"/>
          </a:xfrm>
          <a:prstGeom prst="round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ja-JP" altLang="en-US" b="1"/>
              <a:t>・リアルな交流でお互いの顔と名前を覚え、気軽に楽しく喋れる仲間を増やそう！</a:t>
            </a:r>
            <a:endParaRPr lang="en-US" altLang="ja-JP" b="1"/>
          </a:p>
          <a:p>
            <a:r>
              <a:rPr lang="ja-JP" altLang="en-US" b="1"/>
              <a:t>・仲間と一緒に走りモチベーション向上・体力向上を目指そう！</a:t>
            </a:r>
            <a:endParaRPr kumimoji="1" lang="en-US" altLang="ja-JP" b="1"/>
          </a:p>
        </p:txBody>
      </p:sp>
      <p:graphicFrame>
        <p:nvGraphicFramePr>
          <p:cNvPr id="3" name="表 2"/>
          <p:cNvGraphicFramePr>
            <a:graphicFrameLocks noGrp="1"/>
          </p:cNvGraphicFramePr>
          <p:nvPr>
            <p:extLst>
              <p:ext uri="{D42A27DB-BD31-4B8C-83A1-F6EECF244321}">
                <p14:modId xmlns:p14="http://schemas.microsoft.com/office/powerpoint/2010/main" val="1032593487"/>
              </p:ext>
            </p:extLst>
          </p:nvPr>
        </p:nvGraphicFramePr>
        <p:xfrm>
          <a:off x="863600" y="2609333"/>
          <a:ext cx="8520545" cy="3926458"/>
        </p:xfrm>
        <a:graphic>
          <a:graphicData uri="http://schemas.openxmlformats.org/drawingml/2006/table">
            <a:tbl>
              <a:tblPr firstRow="1" bandRow="1">
                <a:tableStyleId>{5C22544A-7EE6-4342-B048-85BDC9FD1C3A}</a:tableStyleId>
              </a:tblPr>
              <a:tblGrid>
                <a:gridCol w="1437178">
                  <a:extLst>
                    <a:ext uri="{9D8B030D-6E8A-4147-A177-3AD203B41FA5}">
                      <a16:colId xmlns:a16="http://schemas.microsoft.com/office/drawing/2014/main" val="3761428601"/>
                    </a:ext>
                  </a:extLst>
                </a:gridCol>
                <a:gridCol w="7083367">
                  <a:extLst>
                    <a:ext uri="{9D8B030D-6E8A-4147-A177-3AD203B41FA5}">
                      <a16:colId xmlns:a16="http://schemas.microsoft.com/office/drawing/2014/main" val="3244565083"/>
                    </a:ext>
                  </a:extLst>
                </a:gridCol>
              </a:tblGrid>
              <a:tr h="432579">
                <a:tc>
                  <a:txBody>
                    <a:bodyPr/>
                    <a:lstStyle/>
                    <a:p>
                      <a:pPr algn="ctr"/>
                      <a:r>
                        <a:rPr kumimoji="1" lang="ja-JP" altLang="en-US"/>
                        <a:t>項目</a:t>
                      </a:r>
                    </a:p>
                  </a:txBody>
                  <a:tcPr anchor="ctr"/>
                </a:tc>
                <a:tc>
                  <a:txBody>
                    <a:bodyPr/>
                    <a:lstStyle/>
                    <a:p>
                      <a:pPr algn="ctr"/>
                      <a:r>
                        <a:rPr kumimoji="1" lang="ja-JP" altLang="en-US"/>
                        <a:t>内容</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33131004"/>
                  </a:ext>
                </a:extLst>
              </a:tr>
              <a:tr h="427603">
                <a:tc>
                  <a:txBody>
                    <a:bodyPr/>
                    <a:lstStyle/>
                    <a:p>
                      <a:r>
                        <a:rPr kumimoji="1" lang="ja-JP" altLang="en-US" b="0"/>
                        <a:t>日時場所</a:t>
                      </a:r>
                    </a:p>
                  </a:txBody>
                  <a:tcPr anchor="ctr"/>
                </a:tc>
                <a:tc>
                  <a:txBody>
                    <a:bodyPr/>
                    <a:lstStyle/>
                    <a:p>
                      <a:r>
                        <a:rPr kumimoji="1" lang="ja-JP" altLang="en-US" b="0" dirty="0"/>
                        <a:t>水曜：</a:t>
                      </a:r>
                      <a:r>
                        <a:rPr kumimoji="1" lang="en-US" altLang="ja-JP" b="0" dirty="0"/>
                        <a:t>17:45</a:t>
                      </a:r>
                      <a:r>
                        <a:rPr kumimoji="1" lang="ja-JP" altLang="en-US" b="0" dirty="0"/>
                        <a:t>～　（本社</a:t>
                      </a:r>
                      <a:r>
                        <a:rPr kumimoji="1" lang="en-US" altLang="ja-JP" b="0" dirty="0"/>
                        <a:t>G</a:t>
                      </a:r>
                      <a:r>
                        <a:rPr kumimoji="1" lang="ja-JP" altLang="en-US" b="0" dirty="0"/>
                        <a:t>　</a:t>
                      </a:r>
                      <a:r>
                        <a:rPr kumimoji="1" lang="en-US" altLang="ja-JP" b="0" dirty="0"/>
                        <a:t>or </a:t>
                      </a:r>
                      <a:r>
                        <a:rPr kumimoji="1" lang="ja-JP" altLang="en-US" b="0" dirty="0"/>
                        <a:t>スポセン）</a:t>
                      </a:r>
                      <a:endParaRPr kumimoji="1" lang="en-US" altLang="ja-JP" b="0" dirty="0"/>
                    </a:p>
                    <a:p>
                      <a:r>
                        <a:rPr kumimoji="1" lang="ja-JP" altLang="en-US" b="0" dirty="0"/>
                        <a:t>土曜：</a:t>
                      </a:r>
                      <a:r>
                        <a:rPr kumimoji="1" lang="en-US" altLang="ja-JP" b="0" dirty="0"/>
                        <a:t>8:30</a:t>
                      </a:r>
                      <a:r>
                        <a:rPr kumimoji="1" lang="ja-JP" altLang="en-US" b="0" dirty="0"/>
                        <a:t>～　　（スポセン </a:t>
                      </a:r>
                      <a:r>
                        <a:rPr kumimoji="1" lang="en-US" altLang="ja-JP" b="0" dirty="0"/>
                        <a:t>or </a:t>
                      </a:r>
                      <a:r>
                        <a:rPr kumimoji="1" lang="ja-JP" altLang="en-US" b="0" dirty="0"/>
                        <a:t>岡崎中総 </a:t>
                      </a:r>
                      <a:r>
                        <a:rPr kumimoji="1" lang="en-US" altLang="ja-JP" b="0" dirty="0"/>
                        <a:t>or </a:t>
                      </a:r>
                      <a:r>
                        <a:rPr kumimoji="1" lang="ja-JP" altLang="en-US" b="0" dirty="0"/>
                        <a:t>猿投山他）</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516388549"/>
                  </a:ext>
                </a:extLst>
              </a:tr>
              <a:tr h="427603">
                <a:tc>
                  <a:txBody>
                    <a:bodyPr/>
                    <a:lstStyle/>
                    <a:p>
                      <a:r>
                        <a:rPr kumimoji="1" lang="ja-JP" altLang="en-US" b="0"/>
                        <a:t>交通手段</a:t>
                      </a:r>
                    </a:p>
                  </a:txBody>
                  <a:tcPr anchor="ctr"/>
                </a:tc>
                <a:tc>
                  <a:txBody>
                    <a:bodyPr/>
                    <a:lstStyle/>
                    <a:p>
                      <a:r>
                        <a:rPr kumimoji="1" lang="ja-JP" altLang="en-US" b="0"/>
                        <a:t>本社</a:t>
                      </a:r>
                      <a:r>
                        <a:rPr kumimoji="1" lang="en-US" altLang="ja-JP" b="0"/>
                        <a:t>G</a:t>
                      </a:r>
                      <a:r>
                        <a:rPr kumimoji="1" lang="ja-JP" altLang="en-US" b="0"/>
                        <a:t>：徒歩</a:t>
                      </a:r>
                      <a:endParaRPr kumimoji="1" lang="en-US" altLang="ja-JP" b="0"/>
                    </a:p>
                    <a:p>
                      <a:r>
                        <a:rPr kumimoji="1" lang="ja-JP" altLang="en-US" b="0"/>
                        <a:t>スポセン：</a:t>
                      </a:r>
                      <a:r>
                        <a:rPr kumimoji="1" lang="ja-JP" altLang="en-US" b="0">
                          <a:solidFill>
                            <a:schemeClr val="tx1"/>
                          </a:solidFill>
                        </a:rPr>
                        <a:t>車</a:t>
                      </a:r>
                      <a:r>
                        <a:rPr kumimoji="1" lang="en-US" altLang="ja-JP" b="0">
                          <a:solidFill>
                            <a:schemeClr val="tx1"/>
                          </a:solidFill>
                        </a:rPr>
                        <a:t>※</a:t>
                      </a:r>
                      <a:r>
                        <a:rPr kumimoji="1" lang="ja-JP" altLang="en-US" b="0">
                          <a:solidFill>
                            <a:schemeClr val="tx1"/>
                          </a:solidFill>
                        </a:rPr>
                        <a:t>　</a:t>
                      </a:r>
                      <a:r>
                        <a:rPr kumimoji="1" lang="en-US" altLang="ja-JP" b="0">
                          <a:solidFill>
                            <a:schemeClr val="tx1"/>
                          </a:solidFill>
                        </a:rPr>
                        <a:t>or </a:t>
                      </a:r>
                      <a:r>
                        <a:rPr kumimoji="1" lang="ja-JP" altLang="en-US" b="0">
                          <a:solidFill>
                            <a:schemeClr val="tx1"/>
                          </a:solidFill>
                        </a:rPr>
                        <a:t>電車</a:t>
                      </a:r>
                      <a:endParaRPr kumimoji="1" lang="en-US" altLang="ja-JP" b="0">
                        <a:solidFill>
                          <a:schemeClr val="tx1"/>
                        </a:solidFill>
                      </a:endParaRPr>
                    </a:p>
                    <a:p>
                      <a:r>
                        <a:rPr kumimoji="1" lang="ja-JP" altLang="en-US" b="0">
                          <a:solidFill>
                            <a:schemeClr val="tx1"/>
                          </a:solidFill>
                        </a:rPr>
                        <a:t>他の場所：車</a:t>
                      </a:r>
                      <a:r>
                        <a:rPr kumimoji="1" lang="en-US" altLang="ja-JP" b="0">
                          <a:solidFill>
                            <a:schemeClr val="tx1"/>
                          </a:solidFill>
                        </a:rPr>
                        <a:t>※</a:t>
                      </a:r>
                      <a:endParaRPr kumimoji="1" lang="ja-JP" altLang="en-US" b="0">
                        <a:solidFill>
                          <a:schemeClr val="tx1"/>
                        </a:solidFill>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81768922"/>
                  </a:ext>
                </a:extLst>
              </a:tr>
              <a:tr h="416350">
                <a:tc>
                  <a:txBody>
                    <a:bodyPr/>
                    <a:lstStyle/>
                    <a:p>
                      <a:r>
                        <a:rPr kumimoji="1" lang="ja-JP" altLang="en-US" sz="1800" b="0">
                          <a:solidFill>
                            <a:schemeClr val="tx1"/>
                          </a:solidFill>
                        </a:rPr>
                        <a:t>出欠</a:t>
                      </a:r>
                    </a:p>
                  </a:txBody>
                  <a:tcPr anchor="ctr"/>
                </a:tc>
                <a:tc>
                  <a:txBody>
                    <a:bodyPr/>
                    <a:lstStyle/>
                    <a:p>
                      <a:r>
                        <a:rPr kumimoji="1" lang="en-US" altLang="ja-JP" sz="1800" b="0" dirty="0">
                          <a:solidFill>
                            <a:schemeClr val="tx1"/>
                          </a:solidFill>
                        </a:rPr>
                        <a:t>BAND</a:t>
                      </a:r>
                      <a:r>
                        <a:rPr kumimoji="1" lang="ja-JP" altLang="en-US" sz="1800" b="0" dirty="0">
                          <a:solidFill>
                            <a:schemeClr val="tx1"/>
                          </a:solidFill>
                        </a:rPr>
                        <a:t>での事前出欠確認　</a:t>
                      </a:r>
                      <a:r>
                        <a:rPr kumimoji="1" lang="ja-JP" altLang="en-US" sz="1200" b="0" dirty="0">
                          <a:solidFill>
                            <a:schemeClr val="tx1"/>
                          </a:solidFill>
                        </a:rPr>
                        <a:t>←できれば前日までの入力お願いします</a:t>
                      </a:r>
                      <a:endParaRPr kumimoji="1" lang="ja-JP" altLang="en-US" sz="1800" b="0" dirty="0">
                        <a:solidFill>
                          <a:schemeClr val="tx1"/>
                        </a:solidFill>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246214945"/>
                  </a:ext>
                </a:extLst>
              </a:tr>
              <a:tr h="405097">
                <a:tc>
                  <a:txBody>
                    <a:bodyPr/>
                    <a:lstStyle/>
                    <a:p>
                      <a:r>
                        <a:rPr kumimoji="1" lang="ja-JP" altLang="en-US" b="1" dirty="0">
                          <a:solidFill>
                            <a:srgbClr val="FF0000"/>
                          </a:solidFill>
                        </a:rPr>
                        <a:t>サポート</a:t>
                      </a:r>
                    </a:p>
                  </a:txBody>
                  <a:tcPr anchor="ctr"/>
                </a:tc>
                <a:tc>
                  <a:txBody>
                    <a:bodyPr/>
                    <a:lstStyle/>
                    <a:p>
                      <a:r>
                        <a:rPr kumimoji="1" lang="ja-JP" altLang="en-US" b="1" dirty="0">
                          <a:solidFill>
                            <a:srgbClr val="FF0000"/>
                          </a:solidFill>
                        </a:rPr>
                        <a:t>◆ドリンクは親睦会費で準備予定、選手各自持参不要</a:t>
                      </a:r>
                      <a:endParaRPr kumimoji="1" lang="en-US" altLang="ja-JP" b="1" dirty="0">
                        <a:solidFill>
                          <a:srgbClr val="FF0000"/>
                        </a:solidFill>
                      </a:endParaRPr>
                    </a:p>
                    <a:p>
                      <a:r>
                        <a:rPr kumimoji="1" lang="ja-JP" altLang="en-US" b="1" dirty="0">
                          <a:solidFill>
                            <a:srgbClr val="FF0000"/>
                          </a:solidFill>
                        </a:rPr>
                        <a:t>◆荷物番、タイム計測サポートあり</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743057296"/>
                  </a:ext>
                </a:extLst>
              </a:tr>
              <a:tr h="437904">
                <a:tc>
                  <a:txBody>
                    <a:bodyPr/>
                    <a:lstStyle/>
                    <a:p>
                      <a:r>
                        <a:rPr kumimoji="1" lang="ja-JP" altLang="en-US" dirty="0"/>
                        <a:t>練習内容</a:t>
                      </a:r>
                    </a:p>
                  </a:txBody>
                  <a:tcPr anchor="ctr"/>
                </a:tc>
                <a:tc>
                  <a:txBody>
                    <a:bodyPr/>
                    <a:lstStyle/>
                    <a:p>
                      <a:r>
                        <a:rPr kumimoji="1" lang="ja-JP" altLang="en-US"/>
                        <a:t>アップ＋柔軟＋本練習</a:t>
                      </a:r>
                      <a:r>
                        <a:rPr kumimoji="1" lang="en-US" altLang="ja-JP"/>
                        <a:t>※</a:t>
                      </a:r>
                      <a:r>
                        <a:rPr kumimoji="1" lang="ja-JP" altLang="en-US"/>
                        <a:t>＋クールダウン</a:t>
                      </a:r>
                      <a:endParaRPr kumimoji="1" lang="en-US" altLang="ja-JP"/>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811008271"/>
                  </a:ext>
                </a:extLst>
              </a:tr>
              <a:tr h="445065">
                <a:tc>
                  <a:txBody>
                    <a:bodyPr/>
                    <a:lstStyle/>
                    <a:p>
                      <a:r>
                        <a:rPr kumimoji="1" lang="ja-JP" altLang="en-US"/>
                        <a:t>各自持ち物</a:t>
                      </a:r>
                    </a:p>
                  </a:txBody>
                  <a:tcPr anchor="ctr"/>
                </a:tc>
                <a:tc>
                  <a:txBody>
                    <a:bodyPr/>
                    <a:lstStyle/>
                    <a:p>
                      <a:r>
                        <a:rPr kumimoji="1" lang="ja-JP" altLang="en-US" dirty="0"/>
                        <a:t>運動着、シューズ、タオル、時計等　　　　　</a:t>
                      </a:r>
                      <a:r>
                        <a:rPr kumimoji="1" lang="en-US" altLang="ja-JP" sz="1200" dirty="0">
                          <a:solidFill>
                            <a:schemeClr val="bg1">
                              <a:lumMod val="50000"/>
                            </a:schemeClr>
                          </a:solidFill>
                        </a:rPr>
                        <a:t>※</a:t>
                      </a:r>
                      <a:r>
                        <a:rPr kumimoji="1" lang="ja-JP" altLang="en-US" sz="1200" dirty="0">
                          <a:solidFill>
                            <a:schemeClr val="bg1">
                              <a:lumMod val="50000"/>
                            </a:schemeClr>
                          </a:solidFill>
                        </a:rPr>
                        <a:t>貴重品は各自管理</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561022405"/>
                  </a:ext>
                </a:extLst>
              </a:tr>
            </a:tbl>
          </a:graphicData>
        </a:graphic>
      </p:graphicFrame>
      <p:sp>
        <p:nvSpPr>
          <p:cNvPr id="15" name="テキスト ボックス 14"/>
          <p:cNvSpPr txBox="1"/>
          <p:nvPr/>
        </p:nvSpPr>
        <p:spPr>
          <a:xfrm>
            <a:off x="9526430" y="4301243"/>
            <a:ext cx="2315099" cy="261610"/>
          </a:xfrm>
          <a:prstGeom prst="rect">
            <a:avLst/>
          </a:prstGeom>
          <a:noFill/>
        </p:spPr>
        <p:txBody>
          <a:bodyPr wrap="square" rtlCol="0">
            <a:spAutoFit/>
          </a:bodyPr>
          <a:lstStyle/>
          <a:p>
            <a:r>
              <a:rPr kumimoji="1" lang="en-US" altLang="ja-JP" sz="1100">
                <a:solidFill>
                  <a:schemeClr val="bg1"/>
                </a:solidFill>
              </a:rPr>
              <a:t>※</a:t>
            </a:r>
            <a:r>
              <a:rPr kumimoji="1" lang="ja-JP" altLang="en-US" sz="1100">
                <a:solidFill>
                  <a:schemeClr val="bg1"/>
                </a:solidFill>
              </a:rPr>
              <a:t>実際の写真が無くイメージです</a:t>
            </a:r>
          </a:p>
        </p:txBody>
      </p:sp>
      <p:sp>
        <p:nvSpPr>
          <p:cNvPr id="6" name="テキスト ボックス 5">
            <a:extLst>
              <a:ext uri="{FF2B5EF4-FFF2-40B4-BE49-F238E27FC236}">
                <a16:creationId xmlns:a16="http://schemas.microsoft.com/office/drawing/2014/main" id="{A24856A7-FE4C-4F12-9B23-AE65669510AB}"/>
              </a:ext>
            </a:extLst>
          </p:cNvPr>
          <p:cNvSpPr txBox="1"/>
          <p:nvPr/>
        </p:nvSpPr>
        <p:spPr>
          <a:xfrm>
            <a:off x="6185388" y="3829447"/>
            <a:ext cx="2816396" cy="646331"/>
          </a:xfrm>
          <a:prstGeom prst="rect">
            <a:avLst/>
          </a:prstGeom>
          <a:noFill/>
        </p:spPr>
        <p:txBody>
          <a:bodyPr wrap="square" rtlCol="0">
            <a:spAutoFit/>
          </a:bodyPr>
          <a:lstStyle/>
          <a:p>
            <a:r>
              <a:rPr kumimoji="1" lang="en-US" altLang="ja-JP" sz="1200">
                <a:solidFill>
                  <a:schemeClr val="bg1">
                    <a:lumMod val="50000"/>
                  </a:schemeClr>
                </a:solidFill>
              </a:rPr>
              <a:t>※</a:t>
            </a:r>
            <a:r>
              <a:rPr lang="ja-JP" altLang="en-US" sz="1200">
                <a:solidFill>
                  <a:schemeClr val="bg1">
                    <a:lumMod val="50000"/>
                  </a:schemeClr>
                </a:solidFill>
              </a:rPr>
              <a:t>車無い方は送迎します</a:t>
            </a:r>
            <a:endParaRPr lang="en-US" altLang="ja-JP" sz="1200">
              <a:solidFill>
                <a:schemeClr val="bg1">
                  <a:lumMod val="50000"/>
                </a:schemeClr>
              </a:solidFill>
            </a:endParaRPr>
          </a:p>
          <a:p>
            <a:r>
              <a:rPr kumimoji="1" lang="ja-JP" altLang="en-US" sz="1200">
                <a:solidFill>
                  <a:schemeClr val="bg1">
                    <a:lumMod val="50000"/>
                  </a:schemeClr>
                </a:solidFill>
              </a:rPr>
              <a:t>　</a:t>
            </a:r>
            <a:r>
              <a:rPr lang="ja-JP" altLang="en-US" sz="1200">
                <a:solidFill>
                  <a:schemeClr val="bg1">
                    <a:lumMod val="50000"/>
                  </a:schemeClr>
                </a:solidFill>
              </a:rPr>
              <a:t>（</a:t>
            </a:r>
            <a:r>
              <a:rPr lang="en-US" altLang="ja-JP" sz="1200">
                <a:solidFill>
                  <a:schemeClr val="bg1">
                    <a:lumMod val="50000"/>
                  </a:schemeClr>
                </a:solidFill>
              </a:rPr>
              <a:t>BAND</a:t>
            </a:r>
            <a:r>
              <a:rPr lang="ja-JP" altLang="en-US" sz="1200">
                <a:solidFill>
                  <a:schemeClr val="bg1">
                    <a:lumMod val="50000"/>
                  </a:schemeClr>
                </a:solidFill>
              </a:rPr>
              <a:t>出欠入力時に</a:t>
            </a:r>
            <a:endParaRPr lang="en-US" altLang="ja-JP" sz="1200">
              <a:solidFill>
                <a:schemeClr val="bg1">
                  <a:lumMod val="50000"/>
                </a:schemeClr>
              </a:solidFill>
            </a:endParaRPr>
          </a:p>
          <a:p>
            <a:r>
              <a:rPr lang="ja-JP" altLang="en-US" sz="1200">
                <a:solidFill>
                  <a:schemeClr val="bg1">
                    <a:lumMod val="50000"/>
                  </a:schemeClr>
                </a:solidFill>
              </a:rPr>
              <a:t>　　「車無し」を選んでください）</a:t>
            </a:r>
            <a:endParaRPr kumimoji="1" lang="ja-JP" altLang="en-US" sz="1200">
              <a:solidFill>
                <a:schemeClr val="bg1">
                  <a:lumMod val="50000"/>
                </a:schemeClr>
              </a:solidFill>
            </a:endParaRPr>
          </a:p>
        </p:txBody>
      </p:sp>
      <p:sp>
        <p:nvSpPr>
          <p:cNvPr id="13" name="テキスト ボックス 12">
            <a:extLst>
              <a:ext uri="{FF2B5EF4-FFF2-40B4-BE49-F238E27FC236}">
                <a16:creationId xmlns:a16="http://schemas.microsoft.com/office/drawing/2014/main" id="{5C78473C-7640-49C4-97BA-8A27F3428C05}"/>
              </a:ext>
            </a:extLst>
          </p:cNvPr>
          <p:cNvSpPr txBox="1"/>
          <p:nvPr/>
        </p:nvSpPr>
        <p:spPr>
          <a:xfrm>
            <a:off x="6997819" y="5773250"/>
            <a:ext cx="5812834" cy="276999"/>
          </a:xfrm>
          <a:prstGeom prst="rect">
            <a:avLst/>
          </a:prstGeom>
          <a:noFill/>
        </p:spPr>
        <p:txBody>
          <a:bodyPr wrap="square" rtlCol="0">
            <a:spAutoFit/>
          </a:bodyPr>
          <a:lstStyle/>
          <a:p>
            <a:r>
              <a:rPr kumimoji="1" lang="en-US" altLang="ja-JP" sz="1200" dirty="0">
                <a:solidFill>
                  <a:schemeClr val="bg1">
                    <a:lumMod val="50000"/>
                  </a:schemeClr>
                </a:solidFill>
              </a:rPr>
              <a:t>※</a:t>
            </a:r>
            <a:r>
              <a:rPr kumimoji="1" lang="ja-JP" altLang="en-US" sz="1200" dirty="0">
                <a:solidFill>
                  <a:schemeClr val="bg1">
                    <a:lumMod val="50000"/>
                  </a:schemeClr>
                </a:solidFill>
              </a:rPr>
              <a:t>一応メニューは設定しますが、ウォーキング等別メニューも</a:t>
            </a:r>
            <a:r>
              <a:rPr kumimoji="1" lang="en-US" altLang="ja-JP" sz="1200" dirty="0">
                <a:solidFill>
                  <a:schemeClr val="bg1">
                    <a:lumMod val="50000"/>
                  </a:schemeClr>
                </a:solidFill>
              </a:rPr>
              <a:t>OK</a:t>
            </a:r>
            <a:endParaRPr kumimoji="1" lang="ja-JP" altLang="en-US" sz="1600" dirty="0">
              <a:solidFill>
                <a:schemeClr val="bg1">
                  <a:lumMod val="50000"/>
                </a:schemeClr>
              </a:solidFill>
            </a:endParaRPr>
          </a:p>
        </p:txBody>
      </p:sp>
      <p:sp>
        <p:nvSpPr>
          <p:cNvPr id="16" name="テキスト ボックス 15">
            <a:extLst>
              <a:ext uri="{FF2B5EF4-FFF2-40B4-BE49-F238E27FC236}">
                <a16:creationId xmlns:a16="http://schemas.microsoft.com/office/drawing/2014/main" id="{64D69895-E60A-4BCC-B41A-9D10579F11A4}"/>
              </a:ext>
            </a:extLst>
          </p:cNvPr>
          <p:cNvSpPr txBox="1"/>
          <p:nvPr/>
        </p:nvSpPr>
        <p:spPr>
          <a:xfrm>
            <a:off x="721315" y="869983"/>
            <a:ext cx="1107996" cy="461665"/>
          </a:xfrm>
          <a:prstGeom prst="rect">
            <a:avLst/>
          </a:prstGeom>
          <a:noFill/>
        </p:spPr>
        <p:txBody>
          <a:bodyPr wrap="none" rtlCol="0">
            <a:spAutoFit/>
          </a:bodyPr>
          <a:lstStyle/>
          <a:p>
            <a:r>
              <a:rPr kumimoji="1" lang="ja-JP" altLang="en-US" sz="2400" b="1"/>
              <a:t>■目的</a:t>
            </a:r>
          </a:p>
        </p:txBody>
      </p:sp>
      <p:sp>
        <p:nvSpPr>
          <p:cNvPr id="17" name="テキスト ボックス 16">
            <a:extLst>
              <a:ext uri="{FF2B5EF4-FFF2-40B4-BE49-F238E27FC236}">
                <a16:creationId xmlns:a16="http://schemas.microsoft.com/office/drawing/2014/main" id="{B62425E2-CF06-4B13-A97E-5AA87601BB49}"/>
              </a:ext>
            </a:extLst>
          </p:cNvPr>
          <p:cNvSpPr txBox="1"/>
          <p:nvPr/>
        </p:nvSpPr>
        <p:spPr>
          <a:xfrm>
            <a:off x="12504637" y="1365402"/>
            <a:ext cx="2703471" cy="1200329"/>
          </a:xfrm>
          <a:prstGeom prst="rect">
            <a:avLst/>
          </a:prstGeom>
          <a:noFill/>
        </p:spPr>
        <p:txBody>
          <a:bodyPr wrap="square" rtlCol="0">
            <a:spAutoFit/>
          </a:bodyPr>
          <a:lstStyle/>
          <a:p>
            <a:r>
              <a:rPr kumimoji="1" lang="ja-JP" altLang="en-US"/>
              <a:t>一体感　★★★☆☆</a:t>
            </a:r>
            <a:endParaRPr kumimoji="1" lang="en-US" altLang="ja-JP"/>
          </a:p>
          <a:p>
            <a:r>
              <a:rPr lang="ja-JP" altLang="en-US"/>
              <a:t>交流</a:t>
            </a:r>
            <a:r>
              <a:rPr kumimoji="1" lang="ja-JP" altLang="en-US"/>
              <a:t>　　★★★☆☆</a:t>
            </a:r>
            <a:endParaRPr kumimoji="1" lang="en-US" altLang="ja-JP"/>
          </a:p>
          <a:p>
            <a:r>
              <a:rPr kumimoji="1" lang="ja-JP" altLang="en-US"/>
              <a:t>充実感　★★★★☆</a:t>
            </a:r>
            <a:endParaRPr kumimoji="1" lang="en-US" altLang="ja-JP"/>
          </a:p>
          <a:p>
            <a:r>
              <a:rPr kumimoji="1" lang="ja-JP" altLang="en-US"/>
              <a:t>レベル　★★☆☆☆</a:t>
            </a:r>
            <a:endParaRPr kumimoji="1" lang="en-US" altLang="ja-JP"/>
          </a:p>
        </p:txBody>
      </p:sp>
      <p:sp>
        <p:nvSpPr>
          <p:cNvPr id="8" name="テキスト ボックス 7">
            <a:extLst>
              <a:ext uri="{FF2B5EF4-FFF2-40B4-BE49-F238E27FC236}">
                <a16:creationId xmlns:a16="http://schemas.microsoft.com/office/drawing/2014/main" id="{40936C30-9CA5-8415-1833-6D559438D5B5}"/>
              </a:ext>
            </a:extLst>
          </p:cNvPr>
          <p:cNvSpPr txBox="1"/>
          <p:nvPr/>
        </p:nvSpPr>
        <p:spPr>
          <a:xfrm>
            <a:off x="12372355" y="699963"/>
            <a:ext cx="1488500" cy="369332"/>
          </a:xfrm>
          <a:prstGeom prst="rect">
            <a:avLst/>
          </a:prstGeom>
          <a:noFill/>
        </p:spPr>
        <p:txBody>
          <a:bodyPr wrap="square" rtlCol="0">
            <a:spAutoFit/>
          </a:bodyPr>
          <a:lstStyle/>
          <a:p>
            <a:r>
              <a:rPr kumimoji="1" lang="ja-JP" altLang="en-US"/>
              <a:t>１分</a:t>
            </a:r>
          </a:p>
        </p:txBody>
      </p:sp>
      <p:sp>
        <p:nvSpPr>
          <p:cNvPr id="9" name="テキスト ボックス 8">
            <a:extLst>
              <a:ext uri="{FF2B5EF4-FFF2-40B4-BE49-F238E27FC236}">
                <a16:creationId xmlns:a16="http://schemas.microsoft.com/office/drawing/2014/main" id="{38884073-35BE-EE79-5BB6-677B329EF84E}"/>
              </a:ext>
            </a:extLst>
          </p:cNvPr>
          <p:cNvSpPr txBox="1"/>
          <p:nvPr/>
        </p:nvSpPr>
        <p:spPr>
          <a:xfrm>
            <a:off x="12348927" y="72428"/>
            <a:ext cx="461726"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en-US" altLang="ja-JP"/>
              <a:t>W</a:t>
            </a:r>
          </a:p>
        </p:txBody>
      </p:sp>
      <p:sp>
        <p:nvSpPr>
          <p:cNvPr id="11" name="正方形/長方形 10">
            <a:extLst>
              <a:ext uri="{FF2B5EF4-FFF2-40B4-BE49-F238E27FC236}">
                <a16:creationId xmlns:a16="http://schemas.microsoft.com/office/drawing/2014/main" id="{F4EA0781-48FE-BAB3-E5A5-933532D552AB}"/>
              </a:ext>
            </a:extLst>
          </p:cNvPr>
          <p:cNvSpPr/>
          <p:nvPr/>
        </p:nvSpPr>
        <p:spPr>
          <a:xfrm>
            <a:off x="863600" y="4925960"/>
            <a:ext cx="8138184" cy="76993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8E33133-740B-4D07-0FBD-595C384B9CC1}"/>
              </a:ext>
            </a:extLst>
          </p:cNvPr>
          <p:cNvSpPr txBox="1"/>
          <p:nvPr/>
        </p:nvSpPr>
        <p:spPr>
          <a:xfrm>
            <a:off x="145142" y="0"/>
            <a:ext cx="6270171" cy="584775"/>
          </a:xfrm>
          <a:prstGeom prst="rect">
            <a:avLst/>
          </a:prstGeom>
          <a:noFill/>
        </p:spPr>
        <p:txBody>
          <a:bodyPr wrap="square" rtlCol="0">
            <a:spAutoFit/>
          </a:bodyPr>
          <a:lstStyle/>
          <a:p>
            <a:r>
              <a:rPr lang="ja-JP" altLang="en-US" sz="3200" u="sng" dirty="0">
                <a:latin typeface="UD デジタル 教科書体 NK-B" panose="02020700000000000000" pitchFamily="18" charset="-128"/>
                <a:ea typeface="UD デジタル 教科書体 NK-B" panose="02020700000000000000" pitchFamily="18" charset="-128"/>
              </a:rPr>
              <a:t>リアル練習会概要</a:t>
            </a:r>
            <a:endParaRPr lang="en-US" altLang="ja-JP" sz="3200" u="sng" dirty="0">
              <a:latin typeface="UD デジタル 教科書体 NK-B" panose="02020700000000000000" pitchFamily="18" charset="-128"/>
              <a:ea typeface="UD デジタル 教科書体 NK-B" panose="02020700000000000000" pitchFamily="18" charset="-128"/>
            </a:endParaRPr>
          </a:p>
        </p:txBody>
      </p:sp>
      <p:sp>
        <p:nvSpPr>
          <p:cNvPr id="14" name="吹き出し: 四角形 13">
            <a:extLst>
              <a:ext uri="{FF2B5EF4-FFF2-40B4-BE49-F238E27FC236}">
                <a16:creationId xmlns:a16="http://schemas.microsoft.com/office/drawing/2014/main" id="{D355E48B-FC56-D6AA-E872-1FA973B306DA}"/>
              </a:ext>
            </a:extLst>
          </p:cNvPr>
          <p:cNvSpPr/>
          <p:nvPr/>
        </p:nvSpPr>
        <p:spPr>
          <a:xfrm>
            <a:off x="9542206" y="3829447"/>
            <a:ext cx="2649794" cy="1600422"/>
          </a:xfrm>
          <a:prstGeom prst="wedgeRectCallout">
            <a:avLst>
              <a:gd name="adj1" fmla="val -68661"/>
              <a:gd name="adj2" fmla="val 37619"/>
            </a:avLst>
          </a:prstGeom>
          <a:ln w="76200"/>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3200" dirty="0">
                <a:solidFill>
                  <a:srgbClr val="FF0000"/>
                </a:solidFill>
              </a:rPr>
              <a:t>幹事の皆様へのお願い部分</a:t>
            </a:r>
          </a:p>
        </p:txBody>
      </p:sp>
      <p:sp>
        <p:nvSpPr>
          <p:cNvPr id="4" name="テキスト ボックス 3">
            <a:extLst>
              <a:ext uri="{FF2B5EF4-FFF2-40B4-BE49-F238E27FC236}">
                <a16:creationId xmlns:a16="http://schemas.microsoft.com/office/drawing/2014/main" id="{F3E52C98-C42B-3B03-D9BB-DC9CB61FB4FF}"/>
              </a:ext>
            </a:extLst>
          </p:cNvPr>
          <p:cNvSpPr txBox="1"/>
          <p:nvPr/>
        </p:nvSpPr>
        <p:spPr>
          <a:xfrm>
            <a:off x="5800578" y="125750"/>
            <a:ext cx="5745529" cy="461665"/>
          </a:xfrm>
          <a:prstGeom prst="rect">
            <a:avLst/>
          </a:prstGeom>
          <a:solidFill>
            <a:schemeClr val="accent4">
              <a:lumMod val="20000"/>
              <a:lumOff val="80000"/>
            </a:schemeClr>
          </a:solidFill>
        </p:spPr>
        <p:txBody>
          <a:bodyPr wrap="square" rtlCol="0">
            <a:spAutoFit/>
          </a:bodyPr>
          <a:lstStyle/>
          <a:p>
            <a:r>
              <a:rPr kumimoji="1" lang="ja-JP" altLang="en-US" sz="2400" dirty="0">
                <a:latin typeface="UD デジタル 教科書体 NK-B" panose="02020700000000000000" pitchFamily="18" charset="-128"/>
                <a:ea typeface="UD デジタル 教科書体 NK-B" panose="02020700000000000000" pitchFamily="18" charset="-128"/>
              </a:rPr>
              <a:t>各場所での練習案内詳細は</a:t>
            </a:r>
            <a:r>
              <a:rPr kumimoji="1" lang="ja-JP" altLang="en-US" sz="2400" dirty="0">
                <a:latin typeface="UD デジタル 教科書体 NK-B" panose="02020700000000000000" pitchFamily="18" charset="-128"/>
                <a:ea typeface="UD デジタル 教科書体 NK-B" panose="02020700000000000000" pitchFamily="18" charset="-128"/>
                <a:hlinkClick r:id="rId2"/>
              </a:rPr>
              <a:t>コチラ</a:t>
            </a:r>
            <a:r>
              <a:rPr kumimoji="1" lang="ja-JP" altLang="en-US" sz="2400" dirty="0">
                <a:latin typeface="UD デジタル 教科書体 NK-B" panose="02020700000000000000" pitchFamily="18" charset="-128"/>
                <a:ea typeface="UD デジタル 教科書体 NK-B" panose="02020700000000000000" pitchFamily="18" charset="-128"/>
              </a:rPr>
              <a:t>参照</a:t>
            </a:r>
          </a:p>
        </p:txBody>
      </p:sp>
    </p:spTree>
    <p:extLst>
      <p:ext uri="{BB962C8B-B14F-4D97-AF65-F5344CB8AC3E}">
        <p14:creationId xmlns:p14="http://schemas.microsoft.com/office/powerpoint/2010/main" val="229136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A9B6F71-0AAD-579E-E6ED-8C010EE4D398}"/>
              </a:ext>
            </a:extLst>
          </p:cNvPr>
          <p:cNvSpPr txBox="1"/>
          <p:nvPr/>
        </p:nvSpPr>
        <p:spPr>
          <a:xfrm>
            <a:off x="145142" y="0"/>
            <a:ext cx="10899096" cy="584775"/>
          </a:xfrm>
          <a:prstGeom prst="rect">
            <a:avLst/>
          </a:prstGeom>
          <a:noFill/>
        </p:spPr>
        <p:txBody>
          <a:bodyPr wrap="square" rtlCol="0">
            <a:spAutoFit/>
          </a:bodyPr>
          <a:lstStyle/>
          <a:p>
            <a:r>
              <a:rPr lang="ja-JP" altLang="en-US" sz="3200" u="sng" dirty="0">
                <a:latin typeface="UD デジタル 教科書体 NK-B" panose="02020700000000000000" pitchFamily="18" charset="-128"/>
                <a:ea typeface="UD デジタル 教科書体 NK-B" panose="02020700000000000000" pitchFamily="18" charset="-128"/>
              </a:rPr>
              <a:t>リアル練習会サポートについての案・お願い事項</a:t>
            </a:r>
            <a:endParaRPr lang="en-US" altLang="ja-JP" sz="3200" u="sng" dirty="0">
              <a:latin typeface="UD デジタル 教科書体 NK-B" panose="02020700000000000000" pitchFamily="18" charset="-128"/>
              <a:ea typeface="UD デジタル 教科書体 NK-B" panose="02020700000000000000" pitchFamily="18" charset="-128"/>
            </a:endParaRPr>
          </a:p>
        </p:txBody>
      </p:sp>
      <p:graphicFrame>
        <p:nvGraphicFramePr>
          <p:cNvPr id="5" name="表 5">
            <a:extLst>
              <a:ext uri="{FF2B5EF4-FFF2-40B4-BE49-F238E27FC236}">
                <a16:creationId xmlns:a16="http://schemas.microsoft.com/office/drawing/2014/main" id="{D9956D69-B8B3-3B6B-E530-B9156CC234D5}"/>
              </a:ext>
            </a:extLst>
          </p:cNvPr>
          <p:cNvGraphicFramePr>
            <a:graphicFrameLocks noGrp="1"/>
          </p:cNvGraphicFramePr>
          <p:nvPr>
            <p:extLst>
              <p:ext uri="{D42A27DB-BD31-4B8C-83A1-F6EECF244321}">
                <p14:modId xmlns:p14="http://schemas.microsoft.com/office/powerpoint/2010/main" val="4279148610"/>
              </p:ext>
            </p:extLst>
          </p:nvPr>
        </p:nvGraphicFramePr>
        <p:xfrm>
          <a:off x="278308" y="737283"/>
          <a:ext cx="11795323" cy="6162040"/>
        </p:xfrm>
        <a:graphic>
          <a:graphicData uri="http://schemas.openxmlformats.org/drawingml/2006/table">
            <a:tbl>
              <a:tblPr firstRow="1" bandRow="1">
                <a:tableStyleId>{5C22544A-7EE6-4342-B048-85BDC9FD1C3A}</a:tableStyleId>
              </a:tblPr>
              <a:tblGrid>
                <a:gridCol w="2111375">
                  <a:extLst>
                    <a:ext uri="{9D8B030D-6E8A-4147-A177-3AD203B41FA5}">
                      <a16:colId xmlns:a16="http://schemas.microsoft.com/office/drawing/2014/main" val="1376725365"/>
                    </a:ext>
                  </a:extLst>
                </a:gridCol>
                <a:gridCol w="4057650">
                  <a:extLst>
                    <a:ext uri="{9D8B030D-6E8A-4147-A177-3AD203B41FA5}">
                      <a16:colId xmlns:a16="http://schemas.microsoft.com/office/drawing/2014/main" val="2608422740"/>
                    </a:ext>
                  </a:extLst>
                </a:gridCol>
                <a:gridCol w="5626298">
                  <a:extLst>
                    <a:ext uri="{9D8B030D-6E8A-4147-A177-3AD203B41FA5}">
                      <a16:colId xmlns:a16="http://schemas.microsoft.com/office/drawing/2014/main" val="3577156525"/>
                    </a:ext>
                  </a:extLst>
                </a:gridCol>
              </a:tblGrid>
              <a:tr h="370840">
                <a:tc>
                  <a:txBody>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項目</a:t>
                      </a:r>
                    </a:p>
                  </a:txBody>
                  <a:tcPr/>
                </a:tc>
                <a:tc>
                  <a:txBody>
                    <a:bodyPr/>
                    <a:lstStyle/>
                    <a:p>
                      <a:pPr algn="ctr"/>
                      <a:r>
                        <a:rPr kumimoji="1" lang="ja-JP" altLang="en-US" dirty="0">
                          <a:latin typeface="UD デジタル 教科書体 NK-B" panose="02020700000000000000" pitchFamily="18" charset="-128"/>
                          <a:ea typeface="UD デジタル 教科書体 NK-B" panose="02020700000000000000" pitchFamily="18" charset="-128"/>
                        </a:rPr>
                        <a:t>詳細</a:t>
                      </a:r>
                    </a:p>
                  </a:txBody>
                  <a:tcPr/>
                </a:tc>
                <a:tc>
                  <a:txBody>
                    <a:bodyPr/>
                    <a:lstStyle/>
                    <a:p>
                      <a:pPr algn="ctr"/>
                      <a:r>
                        <a:rPr kumimoji="1" lang="ja-JP" altLang="en-US" sz="1400" dirty="0">
                          <a:latin typeface="UD デジタル 教科書体 NK-B" panose="02020700000000000000" pitchFamily="18" charset="-128"/>
                          <a:ea typeface="UD デジタル 教科書体 NK-B" panose="02020700000000000000" pitchFamily="18" charset="-128"/>
                        </a:rPr>
                        <a:t>備考</a:t>
                      </a:r>
                    </a:p>
                  </a:txBody>
                  <a:tcPr/>
                </a:tc>
                <a:extLst>
                  <a:ext uri="{0D108BD9-81ED-4DB2-BD59-A6C34878D82A}">
                    <a16:rowId xmlns:a16="http://schemas.microsoft.com/office/drawing/2014/main" val="2578205953"/>
                  </a:ext>
                </a:extLst>
              </a:tr>
              <a:tr h="370840">
                <a:tc>
                  <a:txBody>
                    <a:bodyPr/>
                    <a:lstStyle/>
                    <a:p>
                      <a:r>
                        <a:rPr kumimoji="1" lang="ja-JP" altLang="en-US" dirty="0">
                          <a:latin typeface="UD デジタル 教科書体 NK-B" panose="02020700000000000000" pitchFamily="18" charset="-128"/>
                          <a:ea typeface="UD デジタル 教科書体 NK-B" panose="02020700000000000000" pitchFamily="18" charset="-128"/>
                        </a:rPr>
                        <a:t>サポートお願いしたい内容</a:t>
                      </a:r>
                    </a:p>
                  </a:txBody>
                  <a:tcPr/>
                </a:tc>
                <a:tc>
                  <a:txBody>
                    <a:bodyPr/>
                    <a:lstStyle/>
                    <a:p>
                      <a:r>
                        <a:rPr kumimoji="1" lang="ja-JP" altLang="en-US" dirty="0">
                          <a:latin typeface="UD デジタル 教科書体 NK-B" panose="02020700000000000000" pitchFamily="18" charset="-128"/>
                          <a:ea typeface="UD デジタル 教科書体 NK-B" panose="02020700000000000000" pitchFamily="18" charset="-128"/>
                        </a:rPr>
                        <a:t>①ドリンク準備（詳細次ページ）</a:t>
                      </a:r>
                      <a:endParaRPr kumimoji="1"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②荷物番</a:t>
                      </a:r>
                      <a:endParaRPr kumimoji="1"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③タイム計測</a:t>
                      </a:r>
                      <a:endParaRPr kumimoji="1"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④写真撮影</a:t>
                      </a:r>
                      <a:endParaRPr kumimoji="1"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（サポートというよりは宣伝用）</a:t>
                      </a:r>
                    </a:p>
                  </a:txBody>
                  <a:tcPr/>
                </a:tc>
                <a:tc>
                  <a:txBody>
                    <a:bodyPr/>
                    <a:lstStyle/>
                    <a:p>
                      <a:r>
                        <a:rPr kumimoji="1" lang="ja-JP" altLang="en-US" sz="1400" dirty="0">
                          <a:latin typeface="UD デジタル 教科書体 NK-B" panose="02020700000000000000" pitchFamily="18" charset="-128"/>
                          <a:ea typeface="UD デジタル 教科書体 NK-B" panose="02020700000000000000" pitchFamily="18" charset="-128"/>
                        </a:rPr>
                        <a:t>・①用に親睦会で持っているクーラー</a:t>
                      </a:r>
                      <a:r>
                        <a:rPr kumimoji="1" lang="en-US" altLang="ja-JP" sz="1400" dirty="0">
                          <a:latin typeface="UD デジタル 教科書体 NK-B" panose="02020700000000000000" pitchFamily="18" charset="-128"/>
                          <a:ea typeface="UD デジタル 教科書体 NK-B" panose="02020700000000000000" pitchFamily="18" charset="-128"/>
                        </a:rPr>
                        <a:t>BOX</a:t>
                      </a:r>
                      <a:r>
                        <a:rPr kumimoji="1" lang="ja-JP" altLang="en-US" sz="1400" dirty="0">
                          <a:latin typeface="UD デジタル 教科書体 NK-B" panose="02020700000000000000" pitchFamily="18" charset="-128"/>
                          <a:ea typeface="UD デジタル 教科書体 NK-B" panose="02020700000000000000" pitchFamily="18" charset="-128"/>
                        </a:rPr>
                        <a:t>や保冷バッグあり。</a:t>
                      </a:r>
                      <a:endParaRPr kumimoji="1" lang="en-US" altLang="ja-JP" sz="1400" dirty="0">
                        <a:latin typeface="UD デジタル 教科書体 NK-B" panose="02020700000000000000" pitchFamily="18" charset="-128"/>
                        <a:ea typeface="UD デジタル 教科書体 NK-B" panose="02020700000000000000" pitchFamily="18" charset="-128"/>
                      </a:endParaRPr>
                    </a:p>
                    <a:p>
                      <a:r>
                        <a:rPr kumimoji="1" lang="ja-JP" altLang="en-US" sz="1400" dirty="0">
                          <a:latin typeface="UD デジタル 教科書体 NK-B" panose="02020700000000000000" pitchFamily="18" charset="-128"/>
                          <a:ea typeface="UD デジタル 教科書体 NK-B" panose="02020700000000000000" pitchFamily="18" charset="-128"/>
                        </a:rPr>
                        <a:t>　ただし数は限られているので幹事サポ全員に配布できず</a:t>
                      </a:r>
                      <a:endParaRPr kumimoji="1" lang="en-US" altLang="ja-JP" sz="1400" dirty="0">
                        <a:latin typeface="UD デジタル 教科書体 NK-B" panose="02020700000000000000" pitchFamily="18" charset="-128"/>
                        <a:ea typeface="UD デジタル 教科書体 NK-B" panose="02020700000000000000" pitchFamily="18" charset="-128"/>
                      </a:endParaRPr>
                    </a:p>
                    <a:p>
                      <a:r>
                        <a:rPr kumimoji="1" lang="ja-JP" altLang="en-US" sz="1400" dirty="0">
                          <a:latin typeface="UD デジタル 教科書体 NK-B" panose="02020700000000000000" pitchFamily="18" charset="-128"/>
                          <a:ea typeface="UD デジタル 教科書体 NK-B" panose="02020700000000000000" pitchFamily="18" charset="-128"/>
                        </a:rPr>
                        <a:t>　（皆さんエコバッグや保冷</a:t>
                      </a:r>
                      <a:r>
                        <a:rPr kumimoji="1" lang="en-US" altLang="ja-JP" sz="1400" dirty="0">
                          <a:latin typeface="UD デジタル 教科書体 NK-B" panose="02020700000000000000" pitchFamily="18" charset="-128"/>
                          <a:ea typeface="UD デジタル 教科書体 NK-B" panose="02020700000000000000" pitchFamily="18" charset="-128"/>
                        </a:rPr>
                        <a:t>BAG</a:t>
                      </a:r>
                      <a:r>
                        <a:rPr kumimoji="1" lang="ja-JP" altLang="en-US" sz="1400" dirty="0">
                          <a:latin typeface="UD デジタル 教科書体 NK-B" panose="02020700000000000000" pitchFamily="18" charset="-128"/>
                          <a:ea typeface="UD デジタル 教科書体 NK-B" panose="02020700000000000000" pitchFamily="18" charset="-128"/>
                        </a:rPr>
                        <a:t>等個人持ちで何かある？？）</a:t>
                      </a:r>
                      <a:endParaRPr kumimoji="1" lang="en-US" altLang="ja-JP" sz="1400" dirty="0">
                        <a:latin typeface="UD デジタル 教科書体 NK-B" panose="02020700000000000000" pitchFamily="18" charset="-128"/>
                        <a:ea typeface="UD デジタル 教科書体 NK-B" panose="02020700000000000000" pitchFamily="18" charset="-128"/>
                      </a:endParaRPr>
                    </a:p>
                    <a:p>
                      <a:r>
                        <a:rPr kumimoji="1" lang="ja-JP" altLang="en-US" sz="1400" dirty="0">
                          <a:latin typeface="UD デジタル 教科書体 NK-B" panose="02020700000000000000" pitchFamily="18" charset="-128"/>
                          <a:ea typeface="UD デジタル 教科書体 NK-B" panose="02020700000000000000" pitchFamily="18" charset="-128"/>
                        </a:rPr>
                        <a:t>・②③④練習場所が本社</a:t>
                      </a:r>
                      <a:r>
                        <a:rPr kumimoji="1" lang="en-US" altLang="ja-JP" sz="1400" dirty="0">
                          <a:latin typeface="UD デジタル 教科書体 NK-B" panose="02020700000000000000" pitchFamily="18" charset="-128"/>
                          <a:ea typeface="UD デジタル 教科書体 NK-B" panose="02020700000000000000" pitchFamily="18" charset="-128"/>
                        </a:rPr>
                        <a:t>G</a:t>
                      </a:r>
                      <a:r>
                        <a:rPr kumimoji="1" lang="ja-JP" altLang="en-US" sz="1400" dirty="0">
                          <a:latin typeface="UD デジタル 教科書体 NK-B" panose="02020700000000000000" pitchFamily="18" charset="-128"/>
                          <a:ea typeface="UD デジタル 教科書体 NK-B" panose="02020700000000000000" pitchFamily="18" charset="-128"/>
                        </a:rPr>
                        <a:t>の場合は同時にはできないかもしれない為、１名なら臨機応変にで</a:t>
                      </a:r>
                      <a:r>
                        <a:rPr kumimoji="1" lang="en-US" altLang="ja-JP" sz="1400" dirty="0">
                          <a:latin typeface="UD デジタル 教科書体 NK-B" panose="02020700000000000000" pitchFamily="18" charset="-128"/>
                          <a:ea typeface="UD デジタル 教科書体 NK-B" panose="02020700000000000000" pitchFamily="18" charset="-128"/>
                        </a:rPr>
                        <a:t>OK</a:t>
                      </a:r>
                    </a:p>
                    <a:p>
                      <a:r>
                        <a:rPr kumimoji="1" lang="ja-JP" altLang="en-US" sz="1400" dirty="0">
                          <a:latin typeface="UD デジタル 教科書体 NK-B" panose="02020700000000000000" pitchFamily="18" charset="-128"/>
                          <a:ea typeface="UD デジタル 教科書体 NK-B" panose="02020700000000000000" pitchFamily="18" charset="-128"/>
                        </a:rPr>
                        <a:t>・夏の猿投山は山の上まで（車で）ドリンク運搬お願いする可能性があり、車持っている方か２名以上の方がありがたい</a:t>
                      </a:r>
                      <a:endParaRPr kumimoji="1" lang="en-US" altLang="ja-JP" sz="1400"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1650214227"/>
                  </a:ext>
                </a:extLst>
              </a:tr>
              <a:tr h="370840">
                <a:tc>
                  <a:txBody>
                    <a:bodyPr/>
                    <a:lstStyle/>
                    <a:p>
                      <a:r>
                        <a:rPr kumimoji="1" lang="ja-JP" altLang="en-US" dirty="0">
                          <a:latin typeface="UD デジタル 教科書体 NK-B" panose="02020700000000000000" pitchFamily="18" charset="-128"/>
                          <a:ea typeface="UD デジタル 教科書体 NK-B" panose="02020700000000000000" pitchFamily="18" charset="-128"/>
                        </a:rPr>
                        <a:t>頻度</a:t>
                      </a:r>
                      <a:r>
                        <a:rPr kumimoji="1" lang="en-US" altLang="ja-JP" dirty="0">
                          <a:latin typeface="UD デジタル 教科書体 NK-B" panose="02020700000000000000" pitchFamily="18" charset="-128"/>
                          <a:ea typeface="UD デジタル 教科書体 NK-B" panose="02020700000000000000" pitchFamily="18" charset="-128"/>
                        </a:rPr>
                        <a:t>/</a:t>
                      </a:r>
                      <a:r>
                        <a:rPr kumimoji="1" lang="ja-JP" altLang="en-US" dirty="0">
                          <a:latin typeface="UD デジタル 教科書体 NK-B" panose="02020700000000000000" pitchFamily="18" charset="-128"/>
                          <a:ea typeface="UD デジタル 教科書体 NK-B" panose="02020700000000000000" pitchFamily="18" charset="-128"/>
                        </a:rPr>
                        <a:t>人数</a:t>
                      </a:r>
                    </a:p>
                  </a:txBody>
                  <a:tcPr/>
                </a:tc>
                <a:tc>
                  <a:txBody>
                    <a:bodyPr/>
                    <a:lstStyle/>
                    <a:p>
                      <a:r>
                        <a:rPr kumimoji="1" lang="ja-JP" altLang="en-US" dirty="0">
                          <a:latin typeface="UD デジタル 教科書体 NK-B" panose="02020700000000000000" pitchFamily="18" charset="-128"/>
                          <a:ea typeface="UD デジタル 教科書体 NK-B" panose="02020700000000000000" pitchFamily="18" charset="-128"/>
                        </a:rPr>
                        <a:t>週２回／各最低１名</a:t>
                      </a:r>
                    </a:p>
                  </a:txBody>
                  <a:tcPr/>
                </a:tc>
                <a:tc>
                  <a:txBody>
                    <a:bodyPr/>
                    <a:lstStyle/>
                    <a:p>
                      <a:r>
                        <a:rPr kumimoji="1" lang="ja-JP" altLang="en-US" sz="1400" dirty="0">
                          <a:latin typeface="UD デジタル 教科書体 NK-B" panose="02020700000000000000" pitchFamily="18" charset="-128"/>
                          <a:ea typeface="UD デジタル 教科書体 NK-B" panose="02020700000000000000" pitchFamily="18" charset="-128"/>
                        </a:rPr>
                        <a:t>・１０月以降は人数増えてきてタイムや写真等大変になってくるので２名いるとありがたい</a:t>
                      </a:r>
                    </a:p>
                  </a:txBody>
                  <a:tcPr/>
                </a:tc>
                <a:extLst>
                  <a:ext uri="{0D108BD9-81ED-4DB2-BD59-A6C34878D82A}">
                    <a16:rowId xmlns:a16="http://schemas.microsoft.com/office/drawing/2014/main" val="2214267144"/>
                  </a:ext>
                </a:extLst>
              </a:tr>
              <a:tr h="370840">
                <a:tc>
                  <a:txBody>
                    <a:bodyPr/>
                    <a:lstStyle/>
                    <a:p>
                      <a:r>
                        <a:rPr kumimoji="1" lang="ja-JP" altLang="en-US" dirty="0">
                          <a:latin typeface="UD デジタル 教科書体 NK-B" panose="02020700000000000000" pitchFamily="18" charset="-128"/>
                          <a:ea typeface="UD デジタル 教科書体 NK-B" panose="02020700000000000000" pitchFamily="18" charset="-128"/>
                        </a:rPr>
                        <a:t>当番対象</a:t>
                      </a:r>
                    </a:p>
                  </a:txBody>
                  <a:tcPr/>
                </a:tc>
                <a:tc>
                  <a:txBody>
                    <a:bodyPr/>
                    <a:lstStyle/>
                    <a:p>
                      <a:r>
                        <a:rPr kumimoji="1" lang="ja-JP" altLang="en-US" dirty="0">
                          <a:latin typeface="UD デジタル 教科書体 NK-B" panose="02020700000000000000" pitchFamily="18" charset="-128"/>
                          <a:ea typeface="UD デジタル 教科書体 NK-B" panose="02020700000000000000" pitchFamily="18" charset="-128"/>
                        </a:rPr>
                        <a:t>幹事、サポーター、（運営陣）</a:t>
                      </a:r>
                    </a:p>
                  </a:txBody>
                  <a:tcPr/>
                </a:tc>
                <a:tc>
                  <a:txBody>
                    <a:bodyPr/>
                    <a:lstStyle/>
                    <a:p>
                      <a:r>
                        <a:rPr kumimoji="1" lang="ja-JP" altLang="en-US" sz="1400" dirty="0">
                          <a:latin typeface="UD デジタル 教科書体 NK-B" panose="02020700000000000000" pitchFamily="18" charset="-128"/>
                          <a:ea typeface="UD デジタル 教科書体 NK-B" panose="02020700000000000000" pitchFamily="18" charset="-128"/>
                        </a:rPr>
                        <a:t>・運営陣は練習全般仕切りなので当番は基本幹事とサポでまわるとありがたい</a:t>
                      </a:r>
                      <a:endParaRPr kumimoji="1" lang="en-US" altLang="ja-JP" sz="1400" dirty="0">
                        <a:latin typeface="UD デジタル 教科書体 NK-B" panose="02020700000000000000" pitchFamily="18" charset="-128"/>
                        <a:ea typeface="UD デジタル 教科書体 NK-B" panose="02020700000000000000" pitchFamily="18" charset="-128"/>
                      </a:endParaRPr>
                    </a:p>
                    <a:p>
                      <a:r>
                        <a:rPr kumimoji="1" lang="ja-JP" altLang="en-US" sz="1400" dirty="0">
                          <a:latin typeface="UD デジタル 教科書体 NK-B" panose="02020700000000000000" pitchFamily="18" charset="-128"/>
                          <a:ea typeface="UD デジタル 教科書体 NK-B" panose="02020700000000000000" pitchFamily="18" charset="-128"/>
                        </a:rPr>
                        <a:t>・荷物番・タイムのみ</a:t>
                      </a:r>
                      <a:r>
                        <a:rPr kumimoji="1" lang="en-US" altLang="ja-JP" sz="1400" dirty="0">
                          <a:latin typeface="UD デジタル 教科書体 NK-B" panose="02020700000000000000" pitchFamily="18" charset="-128"/>
                          <a:ea typeface="UD デジタル 教科書体 NK-B" panose="02020700000000000000" pitchFamily="18" charset="-128"/>
                        </a:rPr>
                        <a:t>OK</a:t>
                      </a:r>
                      <a:r>
                        <a:rPr kumimoji="1" lang="ja-JP" altLang="en-US" sz="1400" dirty="0">
                          <a:latin typeface="UD デジタル 教科書体 NK-B" panose="02020700000000000000" pitchFamily="18" charset="-128"/>
                          <a:ea typeface="UD デジタル 教科書体 NK-B" panose="02020700000000000000" pitchFamily="18" charset="-128"/>
                        </a:rPr>
                        <a:t>等の方が居た場合はドリンク準備は運営陣だれかでも</a:t>
                      </a:r>
                      <a:r>
                        <a:rPr kumimoji="1" lang="en-US" altLang="ja-JP" sz="1400" dirty="0">
                          <a:latin typeface="UD デジタル 教科書体 NK-B" panose="02020700000000000000" pitchFamily="18" charset="-128"/>
                          <a:ea typeface="UD デジタル 教科書体 NK-B" panose="02020700000000000000" pitchFamily="18" charset="-128"/>
                        </a:rPr>
                        <a:t>OK</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3497981971"/>
                  </a:ext>
                </a:extLst>
              </a:tr>
              <a:tr h="370840">
                <a:tc>
                  <a:txBody>
                    <a:bodyPr/>
                    <a:lstStyle/>
                    <a:p>
                      <a:r>
                        <a:rPr kumimoji="1" lang="ja-JP" altLang="en-US" dirty="0">
                          <a:latin typeface="UD デジタル 教科書体 NK-B" panose="02020700000000000000" pitchFamily="18" charset="-128"/>
                          <a:ea typeface="UD デジタル 教科書体 NK-B" panose="02020700000000000000" pitchFamily="18" charset="-128"/>
                        </a:rPr>
                        <a:t>当番決め方</a:t>
                      </a:r>
                    </a:p>
                  </a:txBody>
                  <a:tcPr/>
                </a:tc>
                <a:tc>
                  <a:txBody>
                    <a:bodyPr/>
                    <a:lstStyle/>
                    <a:p>
                      <a:r>
                        <a:rPr kumimoji="1" lang="ja-JP" altLang="en-US" dirty="0">
                          <a:latin typeface="UD デジタル 教科書体 NK-B" panose="02020700000000000000" pitchFamily="18" charset="-128"/>
                          <a:ea typeface="UD デジタル 教科書体 NK-B" panose="02020700000000000000" pitchFamily="18" charset="-128"/>
                          <a:hlinkClick r:id="rId3"/>
                        </a:rPr>
                        <a:t>当番表</a:t>
                      </a:r>
                      <a:r>
                        <a:rPr kumimoji="1" lang="ja-JP" altLang="en-US" dirty="0">
                          <a:latin typeface="UD デジタル 教科書体 NK-B" panose="02020700000000000000" pitchFamily="18" charset="-128"/>
                          <a:ea typeface="UD デジタル 教科書体 NK-B" panose="02020700000000000000" pitchFamily="18" charset="-128"/>
                        </a:rPr>
                        <a:t>で取り回し</a:t>
                      </a:r>
                      <a:endParaRPr kumimoji="1"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（小谷さん、井上さんが各回の当番を決定し、当番表メンテ）</a:t>
                      </a:r>
                    </a:p>
                  </a:txBody>
                  <a:tcPr/>
                </a:tc>
                <a:tc>
                  <a:txBody>
                    <a:bodyPr/>
                    <a:lstStyle/>
                    <a:p>
                      <a:r>
                        <a:rPr kumimoji="1" lang="ja-JP" altLang="en-US" sz="1400" dirty="0">
                          <a:latin typeface="UD デジタル 教科書体 NK-B" panose="02020700000000000000" pitchFamily="18" charset="-128"/>
                          <a:ea typeface="UD デジタル 教科書体 NK-B" panose="02020700000000000000" pitchFamily="18" charset="-128"/>
                        </a:rPr>
                        <a:t>・当番表を２か月前くらいにサポート皆さんに予定埋めてもらい、１か月前までには当番決定（１か月前までに分かっていれば予定入れ可という方も多いので）</a:t>
                      </a:r>
                      <a:endParaRPr kumimoji="1" lang="en-US" altLang="ja-JP" sz="1400" dirty="0">
                        <a:latin typeface="UD デジタル 教科書体 NK-B" panose="02020700000000000000" pitchFamily="18" charset="-128"/>
                        <a:ea typeface="UD デジタル 教科書体 NK-B" panose="02020700000000000000" pitchFamily="18" charset="-128"/>
                      </a:endParaRPr>
                    </a:p>
                    <a:p>
                      <a:r>
                        <a:rPr kumimoji="1" lang="ja-JP" altLang="en-US" sz="1400" dirty="0">
                          <a:latin typeface="UD デジタル 教科書体 NK-B" panose="02020700000000000000" pitchFamily="18" charset="-128"/>
                          <a:ea typeface="UD デジタル 教科書体 NK-B" panose="02020700000000000000" pitchFamily="18" charset="-128"/>
                        </a:rPr>
                        <a:t>・急遽欠席の際は他に○になっていた方へ頼む等を調整</a:t>
                      </a:r>
                      <a:endParaRPr kumimoji="1" lang="en-US" altLang="ja-JP" sz="1400" dirty="0">
                        <a:latin typeface="UD デジタル 教科書体 NK-B" panose="02020700000000000000" pitchFamily="18" charset="-128"/>
                        <a:ea typeface="UD デジタル 教科書体 NK-B" panose="02020700000000000000" pitchFamily="18" charset="-128"/>
                      </a:endParaRPr>
                    </a:p>
                    <a:p>
                      <a:r>
                        <a:rPr kumimoji="1" lang="ja-JP" altLang="en-US" sz="1400" dirty="0">
                          <a:latin typeface="UD デジタル 教科書体 NK-B" panose="02020700000000000000" pitchFamily="18" charset="-128"/>
                          <a:ea typeface="UD デジタル 教科書体 NK-B" panose="02020700000000000000" pitchFamily="18" charset="-128"/>
                        </a:rPr>
                        <a:t>・たまに練習場所が急遽使えなくて直前に変更する場合もあり、その場合運営陣から担当の方に連絡します</a:t>
                      </a:r>
                    </a:p>
                  </a:txBody>
                  <a:tcPr/>
                </a:tc>
                <a:extLst>
                  <a:ext uri="{0D108BD9-81ED-4DB2-BD59-A6C34878D82A}">
                    <a16:rowId xmlns:a16="http://schemas.microsoft.com/office/drawing/2014/main" val="475735731"/>
                  </a:ext>
                </a:extLst>
              </a:tr>
              <a:tr h="370840">
                <a:tc>
                  <a:txBody>
                    <a:bodyPr/>
                    <a:lstStyle/>
                    <a:p>
                      <a:r>
                        <a:rPr kumimoji="1" lang="ja-JP" altLang="en-US" dirty="0">
                          <a:latin typeface="UD デジタル 教科書体 NK-B" panose="02020700000000000000" pitchFamily="18" charset="-128"/>
                          <a:ea typeface="UD デジタル 教科書体 NK-B" panose="02020700000000000000" pitchFamily="18" charset="-128"/>
                        </a:rPr>
                        <a:t>当番の時の持ち物</a:t>
                      </a:r>
                    </a:p>
                  </a:txBody>
                  <a:tcPr/>
                </a:tc>
                <a:tc>
                  <a:txBody>
                    <a:bodyPr/>
                    <a:lstStyle/>
                    <a:p>
                      <a:r>
                        <a:rPr kumimoji="1" lang="ja-JP" altLang="en-US" dirty="0">
                          <a:latin typeface="UD デジタル 教科書体 NK-B" panose="02020700000000000000" pitchFamily="18" charset="-128"/>
                          <a:ea typeface="UD デジタル 教科書体 NK-B" panose="02020700000000000000" pitchFamily="18" charset="-128"/>
                        </a:rPr>
                        <a:t>①ドリンク（担当の時）</a:t>
                      </a:r>
                      <a:endParaRPr kumimoji="1"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②ー</a:t>
                      </a:r>
                      <a:endParaRPr kumimoji="1"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dirty="0">
                          <a:latin typeface="UD デジタル 教科書体 NK-B" panose="02020700000000000000" pitchFamily="18" charset="-128"/>
                          <a:ea typeface="UD デジタル 教科書体 NK-B" panose="02020700000000000000" pitchFamily="18" charset="-128"/>
                        </a:rPr>
                        <a:t>③メモ帳＋ペン</a:t>
                      </a:r>
                      <a:r>
                        <a:rPr kumimoji="1" lang="en-US" altLang="ja-JP" dirty="0">
                          <a:latin typeface="UD デジタル 教科書体 NK-B" panose="02020700000000000000" pitchFamily="18" charset="-128"/>
                          <a:ea typeface="UD デジタル 教科書体 NK-B" panose="02020700000000000000" pitchFamily="18" charset="-128"/>
                        </a:rPr>
                        <a:t>※</a:t>
                      </a:r>
                    </a:p>
                    <a:p>
                      <a:r>
                        <a:rPr kumimoji="1" lang="ja-JP" altLang="en-US" dirty="0">
                          <a:latin typeface="UD デジタル 教科書体 NK-B" panose="02020700000000000000" pitchFamily="18" charset="-128"/>
                          <a:ea typeface="UD デジタル 教科書体 NK-B" panose="02020700000000000000" pitchFamily="18" charset="-128"/>
                        </a:rPr>
                        <a:t>④スマホ</a:t>
                      </a:r>
                      <a:endParaRPr kumimoji="1" lang="en-US" altLang="ja-JP" dirty="0">
                        <a:latin typeface="UD デジタル 教科書体 NK-B" panose="02020700000000000000" pitchFamily="18" charset="-128"/>
                        <a:ea typeface="UD デジタル 教科書体 NK-B" panose="02020700000000000000" pitchFamily="18" charset="-128"/>
                      </a:endParaRPr>
                    </a:p>
                    <a:p>
                      <a:r>
                        <a:rPr kumimoji="1" lang="ja-JP" altLang="en-US" sz="1200" dirty="0">
                          <a:latin typeface="UD デジタル 教科書体 NK-B" panose="02020700000000000000" pitchFamily="18" charset="-128"/>
                          <a:ea typeface="UD デジタル 教科書体 NK-B" panose="02020700000000000000" pitchFamily="18" charset="-128"/>
                        </a:rPr>
                        <a:t>　（本社</a:t>
                      </a:r>
                      <a:r>
                        <a:rPr kumimoji="1" lang="en-US" altLang="ja-JP" sz="1200" dirty="0">
                          <a:latin typeface="UD デジタル 教科書体 NK-B" panose="02020700000000000000" pitchFamily="18" charset="-128"/>
                          <a:ea typeface="UD デジタル 教科書体 NK-B" panose="02020700000000000000" pitchFamily="18" charset="-128"/>
                        </a:rPr>
                        <a:t>G</a:t>
                      </a:r>
                      <a:r>
                        <a:rPr kumimoji="1" lang="ja-JP" altLang="en-US" sz="1200" dirty="0">
                          <a:latin typeface="UD デジタル 教科書体 NK-B" panose="02020700000000000000" pitchFamily="18" charset="-128"/>
                          <a:ea typeface="UD デジタル 教科書体 NK-B" panose="02020700000000000000" pitchFamily="18" charset="-128"/>
                        </a:rPr>
                        <a:t>は会社スマホ推奨＆実は撮影許可も必要）</a:t>
                      </a:r>
                    </a:p>
                  </a:txBody>
                  <a:tcPr/>
                </a:tc>
                <a:tc>
                  <a:txBody>
                    <a:bodyPr/>
                    <a:lstStyle/>
                    <a:p>
                      <a:r>
                        <a:rPr kumimoji="1" lang="en-US" altLang="ja-JP" sz="1400" dirty="0">
                          <a:latin typeface="UD デジタル 教科書体 NK-B" panose="02020700000000000000" pitchFamily="18" charset="-128"/>
                          <a:ea typeface="UD デジタル 教科書体 NK-B" panose="02020700000000000000" pitchFamily="18" charset="-128"/>
                        </a:rPr>
                        <a:t>※</a:t>
                      </a:r>
                      <a:r>
                        <a:rPr kumimoji="1" lang="ja-JP" altLang="en-US" sz="1400" dirty="0">
                          <a:latin typeface="UD デジタル 教科書体 NK-B" panose="02020700000000000000" pitchFamily="18" charset="-128"/>
                          <a:ea typeface="UD デジタル 教科書体 NK-B" panose="02020700000000000000" pitchFamily="18" charset="-128"/>
                        </a:rPr>
                        <a:t>参加者が少ない場合はスマホでもメモ＆測定可能、また、タイム計測しないような練習の場合は出欠記録のみ</a:t>
                      </a:r>
                    </a:p>
                  </a:txBody>
                  <a:tcPr/>
                </a:tc>
                <a:extLst>
                  <a:ext uri="{0D108BD9-81ED-4DB2-BD59-A6C34878D82A}">
                    <a16:rowId xmlns:a16="http://schemas.microsoft.com/office/drawing/2014/main" val="2613563030"/>
                  </a:ext>
                </a:extLst>
              </a:tr>
            </a:tbl>
          </a:graphicData>
        </a:graphic>
      </p:graphicFrame>
    </p:spTree>
    <p:extLst>
      <p:ext uri="{BB962C8B-B14F-4D97-AF65-F5344CB8AC3E}">
        <p14:creationId xmlns:p14="http://schemas.microsoft.com/office/powerpoint/2010/main" val="2614339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697FAC5B-4AE2-11A2-A6A2-C1732EEC8375}"/>
              </a:ext>
            </a:extLst>
          </p:cNvPr>
          <p:cNvGraphicFramePr>
            <a:graphicFrameLocks noGrp="1"/>
          </p:cNvGraphicFramePr>
          <p:nvPr>
            <p:extLst>
              <p:ext uri="{D42A27DB-BD31-4B8C-83A1-F6EECF244321}">
                <p14:modId xmlns:p14="http://schemas.microsoft.com/office/powerpoint/2010/main" val="3895832473"/>
              </p:ext>
            </p:extLst>
          </p:nvPr>
        </p:nvGraphicFramePr>
        <p:xfrm>
          <a:off x="88777" y="146069"/>
          <a:ext cx="11931588" cy="6226931"/>
        </p:xfrm>
        <a:graphic>
          <a:graphicData uri="http://schemas.openxmlformats.org/drawingml/2006/table">
            <a:tbl>
              <a:tblPr>
                <a:tableStyleId>{5940675A-B579-460E-94D1-54222C63F5DA}</a:tableStyleId>
              </a:tblPr>
              <a:tblGrid>
                <a:gridCol w="877233">
                  <a:extLst>
                    <a:ext uri="{9D8B030D-6E8A-4147-A177-3AD203B41FA5}">
                      <a16:colId xmlns:a16="http://schemas.microsoft.com/office/drawing/2014/main" val="3457572018"/>
                    </a:ext>
                  </a:extLst>
                </a:gridCol>
                <a:gridCol w="877233">
                  <a:extLst>
                    <a:ext uri="{9D8B030D-6E8A-4147-A177-3AD203B41FA5}">
                      <a16:colId xmlns:a16="http://schemas.microsoft.com/office/drawing/2014/main" val="1632809563"/>
                    </a:ext>
                  </a:extLst>
                </a:gridCol>
                <a:gridCol w="980784">
                  <a:extLst>
                    <a:ext uri="{9D8B030D-6E8A-4147-A177-3AD203B41FA5}">
                      <a16:colId xmlns:a16="http://schemas.microsoft.com/office/drawing/2014/main" val="2458635185"/>
                    </a:ext>
                  </a:extLst>
                </a:gridCol>
                <a:gridCol w="9196338">
                  <a:extLst>
                    <a:ext uri="{9D8B030D-6E8A-4147-A177-3AD203B41FA5}">
                      <a16:colId xmlns:a16="http://schemas.microsoft.com/office/drawing/2014/main" val="2204899115"/>
                    </a:ext>
                  </a:extLst>
                </a:gridCol>
              </a:tblGrid>
              <a:tr h="156933">
                <a:tc>
                  <a:txBody>
                    <a:bodyPr/>
                    <a:lstStyle/>
                    <a:p>
                      <a:pPr algn="ctr" rtl="0" fontAlgn="base">
                        <a:spcBef>
                          <a:spcPts val="0"/>
                        </a:spcBef>
                        <a:spcAft>
                          <a:spcPts val="0"/>
                        </a:spcAft>
                      </a:pPr>
                      <a:r>
                        <a:rPr lang="ja-JP" altLang="en-US" sz="1200" b="0">
                          <a:effectLst/>
                        </a:rPr>
                        <a:t>期限 </a:t>
                      </a:r>
                      <a:endParaRPr lang="ja-JP" altLang="en-US" sz="1200" b="0" i="0">
                        <a:effectLst/>
                      </a:endParaRPr>
                    </a:p>
                  </a:txBody>
                  <a:tcPr marL="57067" marR="57067" marT="28533" marB="28533"/>
                </a:tc>
                <a:tc>
                  <a:txBody>
                    <a:bodyPr/>
                    <a:lstStyle/>
                    <a:p>
                      <a:pPr algn="ctr" rtl="0" fontAlgn="base">
                        <a:spcBef>
                          <a:spcPts val="0"/>
                        </a:spcBef>
                        <a:spcAft>
                          <a:spcPts val="0"/>
                        </a:spcAft>
                      </a:pPr>
                      <a:r>
                        <a:rPr lang="ja-JP" altLang="en-US" sz="1200" b="0">
                          <a:effectLst/>
                        </a:rPr>
                        <a:t>やること </a:t>
                      </a:r>
                      <a:endParaRPr lang="ja-JP" altLang="en-US" sz="1200" b="0" i="0">
                        <a:effectLst/>
                      </a:endParaRPr>
                    </a:p>
                  </a:txBody>
                  <a:tcPr marL="57067" marR="57067" marT="28533" marB="28533"/>
                </a:tc>
                <a:tc>
                  <a:txBody>
                    <a:bodyPr/>
                    <a:lstStyle/>
                    <a:p>
                      <a:pPr algn="ctr" rtl="0" fontAlgn="base">
                        <a:spcBef>
                          <a:spcPts val="0"/>
                        </a:spcBef>
                        <a:spcAft>
                          <a:spcPts val="0"/>
                        </a:spcAft>
                      </a:pPr>
                      <a:r>
                        <a:rPr lang="ja-JP" altLang="en-US" sz="1200" b="0">
                          <a:effectLst/>
                        </a:rPr>
                        <a:t>担当 </a:t>
                      </a:r>
                      <a:endParaRPr lang="ja-JP" altLang="en-US" sz="1200" b="0" i="0">
                        <a:effectLst/>
                      </a:endParaRPr>
                    </a:p>
                  </a:txBody>
                  <a:tcPr marL="57067" marR="57067" marT="28533" marB="28533"/>
                </a:tc>
                <a:tc>
                  <a:txBody>
                    <a:bodyPr/>
                    <a:lstStyle/>
                    <a:p>
                      <a:pPr algn="ctr" rtl="0" fontAlgn="base">
                        <a:spcBef>
                          <a:spcPts val="0"/>
                        </a:spcBef>
                        <a:spcAft>
                          <a:spcPts val="0"/>
                        </a:spcAft>
                      </a:pPr>
                      <a:r>
                        <a:rPr lang="ja-JP" altLang="en-US" sz="1200" b="0">
                          <a:effectLst/>
                        </a:rPr>
                        <a:t>詳細 </a:t>
                      </a:r>
                      <a:endParaRPr lang="ja-JP" altLang="en-US" sz="1200" b="0" i="0">
                        <a:effectLst/>
                      </a:endParaRPr>
                    </a:p>
                  </a:txBody>
                  <a:tcPr marL="57067" marR="57067" marT="28533" marB="28533"/>
                </a:tc>
                <a:extLst>
                  <a:ext uri="{0D108BD9-81ED-4DB2-BD59-A6C34878D82A}">
                    <a16:rowId xmlns:a16="http://schemas.microsoft.com/office/drawing/2014/main" val="3764064925"/>
                  </a:ext>
                </a:extLst>
              </a:tr>
              <a:tr h="256800">
                <a:tc>
                  <a:txBody>
                    <a:bodyPr/>
                    <a:lstStyle/>
                    <a:p>
                      <a:pPr algn="just" rtl="0" fontAlgn="base">
                        <a:spcBef>
                          <a:spcPts val="0"/>
                        </a:spcBef>
                        <a:spcAft>
                          <a:spcPts val="0"/>
                        </a:spcAft>
                      </a:pPr>
                      <a:r>
                        <a:rPr lang="en-US" sz="1200" b="0" dirty="0">
                          <a:effectLst/>
                        </a:rPr>
                        <a:t>N</a:t>
                      </a:r>
                      <a:r>
                        <a:rPr lang="en-US" altLang="ja-JP" sz="1200" b="0" dirty="0">
                          <a:effectLst/>
                        </a:rPr>
                        <a:t>-7</a:t>
                      </a:r>
                      <a:r>
                        <a:rPr lang="ja-JP" altLang="en-US" sz="1200" b="0" dirty="0">
                          <a:effectLst/>
                        </a:rPr>
                        <a:t>日 </a:t>
                      </a:r>
                      <a:endParaRPr lang="ja-JP" altLang="en-US" sz="1200" b="0" i="0" dirty="0">
                        <a:effectLst/>
                      </a:endParaRPr>
                    </a:p>
                  </a:txBody>
                  <a:tcPr marL="57067" marR="57067" marT="28533" marB="28533" anchor="ctr"/>
                </a:tc>
                <a:tc>
                  <a:txBody>
                    <a:bodyPr/>
                    <a:lstStyle/>
                    <a:p>
                      <a:pPr algn="just" rtl="0" fontAlgn="base">
                        <a:spcBef>
                          <a:spcPts val="0"/>
                        </a:spcBef>
                        <a:spcAft>
                          <a:spcPts val="0"/>
                        </a:spcAft>
                      </a:pPr>
                      <a:r>
                        <a:rPr lang="ja-JP" altLang="en-US" sz="1200" b="1">
                          <a:effectLst/>
                        </a:rPr>
                        <a:t>担当決定</a:t>
                      </a:r>
                      <a:r>
                        <a:rPr lang="ja-JP" altLang="en-US" sz="1200" b="0">
                          <a:effectLst/>
                        </a:rPr>
                        <a:t> </a:t>
                      </a:r>
                      <a:endParaRPr lang="ja-JP" altLang="en-US" sz="1200" b="0" i="0">
                        <a:effectLst/>
                      </a:endParaRPr>
                    </a:p>
                  </a:txBody>
                  <a:tcPr marL="57067" marR="57067" marT="28533" marB="28533"/>
                </a:tc>
                <a:tc>
                  <a:txBody>
                    <a:bodyPr/>
                    <a:lstStyle/>
                    <a:p>
                      <a:pPr algn="just" rtl="0" fontAlgn="base">
                        <a:spcBef>
                          <a:spcPts val="0"/>
                        </a:spcBef>
                        <a:spcAft>
                          <a:spcPts val="0"/>
                        </a:spcAft>
                      </a:pPr>
                      <a:r>
                        <a:rPr lang="ja-JP" altLang="en-US" sz="1200" b="1">
                          <a:effectLst/>
                        </a:rPr>
                        <a:t>別途相談</a:t>
                      </a:r>
                      <a:r>
                        <a:rPr lang="ja-JP" altLang="en-US" sz="1200" b="0">
                          <a:effectLst/>
                        </a:rPr>
                        <a:t> </a:t>
                      </a:r>
                      <a:endParaRPr lang="ja-JP" altLang="en-US" sz="1200" b="0" i="0">
                        <a:effectLst/>
                      </a:endParaRPr>
                    </a:p>
                  </a:txBody>
                  <a:tcPr marL="57067" marR="57067" marT="28533" marB="28533"/>
                </a:tc>
                <a:tc>
                  <a:txBody>
                    <a:bodyPr/>
                    <a:lstStyle/>
                    <a:p>
                      <a:pPr algn="just" rtl="0" fontAlgn="base">
                        <a:spcBef>
                          <a:spcPts val="0"/>
                        </a:spcBef>
                        <a:spcAft>
                          <a:spcPts val="0"/>
                        </a:spcAft>
                      </a:pPr>
                      <a:r>
                        <a:rPr lang="ja-JP" altLang="en-US" sz="1200" b="1" dirty="0">
                          <a:effectLst/>
                        </a:rPr>
                        <a:t>対応可能な人を選出、本人への連絡と練習当番計画表（運営陣</a:t>
                      </a:r>
                      <a:r>
                        <a:rPr lang="en-US" altLang="ja-JP" sz="1200" b="1" dirty="0">
                          <a:effectLst/>
                        </a:rPr>
                        <a:t>×</a:t>
                      </a:r>
                      <a:r>
                        <a:rPr lang="ja-JP" altLang="en-US" sz="1200" b="1" dirty="0">
                          <a:effectLst/>
                        </a:rPr>
                        <a:t>幹事</a:t>
                      </a:r>
                      <a:r>
                        <a:rPr lang="en-US" altLang="ja-JP" sz="1200" b="1" dirty="0">
                          <a:effectLst/>
                        </a:rPr>
                        <a:t>×</a:t>
                      </a:r>
                      <a:r>
                        <a:rPr lang="ja-JP" altLang="en-US" sz="1200" b="1" dirty="0">
                          <a:effectLst/>
                        </a:rPr>
                        <a:t>サポートで取りまわす予定のエクセル）に担当者記載</a:t>
                      </a:r>
                      <a:r>
                        <a:rPr lang="ja-JP" altLang="en-US" sz="1200" b="0" dirty="0">
                          <a:effectLst/>
                        </a:rPr>
                        <a:t> </a:t>
                      </a:r>
                      <a:endParaRPr lang="ja-JP" altLang="en-US" sz="1200" b="0" i="0" dirty="0">
                        <a:effectLst/>
                      </a:endParaRPr>
                    </a:p>
                  </a:txBody>
                  <a:tcPr marL="57067" marR="57067" marT="28533" marB="28533"/>
                </a:tc>
                <a:extLst>
                  <a:ext uri="{0D108BD9-81ED-4DB2-BD59-A6C34878D82A}">
                    <a16:rowId xmlns:a16="http://schemas.microsoft.com/office/drawing/2014/main" val="3230621343"/>
                  </a:ext>
                </a:extLst>
              </a:tr>
              <a:tr h="456534">
                <a:tc rowSpan="4">
                  <a:txBody>
                    <a:bodyPr/>
                    <a:lstStyle/>
                    <a:p>
                      <a:pPr algn="just" rtl="0" fontAlgn="base">
                        <a:spcBef>
                          <a:spcPts val="0"/>
                        </a:spcBef>
                        <a:spcAft>
                          <a:spcPts val="0"/>
                        </a:spcAft>
                      </a:pPr>
                      <a:r>
                        <a:rPr lang="en-US" sz="1200" b="0">
                          <a:effectLst/>
                        </a:rPr>
                        <a:t>N</a:t>
                      </a:r>
                      <a:r>
                        <a:rPr lang="en-US" altLang="ja-JP" sz="1200" b="0">
                          <a:effectLst/>
                        </a:rPr>
                        <a:t>-</a:t>
                      </a:r>
                      <a:r>
                        <a:rPr lang="en-US" sz="1200" b="0">
                          <a:effectLst/>
                        </a:rPr>
                        <a:t>1</a:t>
                      </a:r>
                      <a:r>
                        <a:rPr lang="ja-JP" altLang="en-US" sz="1200" b="0">
                          <a:effectLst/>
                        </a:rPr>
                        <a:t>日 </a:t>
                      </a:r>
                      <a:endParaRPr lang="ja-JP" altLang="en-US" sz="1200" b="0" i="0">
                        <a:effectLst/>
                      </a:endParaRPr>
                    </a:p>
                  </a:txBody>
                  <a:tcPr marL="57067" marR="57067" marT="28533" marB="28533" anchor="ctr"/>
                </a:tc>
                <a:tc>
                  <a:txBody>
                    <a:bodyPr/>
                    <a:lstStyle/>
                    <a:p>
                      <a:pPr algn="just" rtl="0" fontAlgn="base">
                        <a:spcBef>
                          <a:spcPts val="0"/>
                        </a:spcBef>
                        <a:spcAft>
                          <a:spcPts val="0"/>
                        </a:spcAft>
                      </a:pPr>
                      <a:r>
                        <a:rPr lang="ja-JP" altLang="en-US" sz="1200" b="0" dirty="0">
                          <a:effectLst/>
                        </a:rPr>
                        <a:t>購入量確認 </a:t>
                      </a:r>
                      <a:endParaRPr lang="ja-JP" altLang="en-US" sz="1200" b="0" i="0" dirty="0">
                        <a:effectLst/>
                      </a:endParaRPr>
                    </a:p>
                  </a:txBody>
                  <a:tcPr marL="57067" marR="57067" marT="28533" marB="28533"/>
                </a:tc>
                <a:tc>
                  <a:txBody>
                    <a:bodyPr/>
                    <a:lstStyle/>
                    <a:p>
                      <a:pPr algn="just" rtl="0" fontAlgn="base">
                        <a:spcBef>
                          <a:spcPts val="0"/>
                        </a:spcBef>
                        <a:spcAft>
                          <a:spcPts val="0"/>
                        </a:spcAft>
                      </a:pPr>
                      <a:r>
                        <a:rPr lang="ja-JP" altLang="en-US" sz="1200" b="0" dirty="0">
                          <a:effectLst/>
                        </a:rPr>
                        <a:t>各担当 </a:t>
                      </a:r>
                      <a:endParaRPr lang="ja-JP" altLang="en-US" sz="1200" b="0" i="0" dirty="0">
                        <a:effectLst/>
                      </a:endParaRPr>
                    </a:p>
                  </a:txBody>
                  <a:tcPr marL="57067" marR="57067" marT="28533" marB="28533"/>
                </a:tc>
                <a:tc>
                  <a:txBody>
                    <a:bodyPr/>
                    <a:lstStyle/>
                    <a:p>
                      <a:pPr algn="just" rtl="0" fontAlgn="base">
                        <a:spcBef>
                          <a:spcPts val="0"/>
                        </a:spcBef>
                        <a:spcAft>
                          <a:spcPts val="0"/>
                        </a:spcAft>
                      </a:pPr>
                      <a:r>
                        <a:rPr lang="en-US" altLang="ja-JP" sz="1200" b="0" dirty="0">
                          <a:solidFill>
                            <a:schemeClr val="tx1"/>
                          </a:solidFill>
                          <a:effectLst/>
                        </a:rPr>
                        <a:t>BAND</a:t>
                      </a:r>
                      <a:r>
                        <a:rPr lang="ja-JP" altLang="en-US" sz="1200" b="0" dirty="0">
                          <a:solidFill>
                            <a:schemeClr val="tx1"/>
                          </a:solidFill>
                          <a:effectLst/>
                        </a:rPr>
                        <a:t>のカレンダー出欠機能の参加者数（出席＋未定人数）を確認、購入必要な飲物本数を把握する。水曜夜練習はお菓子も欲しい。ドリンク量の目安は夏場はサポート含む参加者数</a:t>
                      </a:r>
                      <a:r>
                        <a:rPr lang="en-US" altLang="ja-JP" sz="1200" b="0" dirty="0">
                          <a:solidFill>
                            <a:schemeClr val="tx1"/>
                          </a:solidFill>
                          <a:effectLst/>
                        </a:rPr>
                        <a:t>×0.5</a:t>
                      </a:r>
                      <a:r>
                        <a:rPr lang="ja-JP" altLang="en-US" sz="1200" b="0" dirty="0">
                          <a:solidFill>
                            <a:schemeClr val="tx1"/>
                          </a:solidFill>
                          <a:effectLst/>
                        </a:rPr>
                        <a:t>本＋予備</a:t>
                      </a:r>
                      <a:r>
                        <a:rPr lang="en-US" altLang="ja-JP" sz="1200" b="0" dirty="0">
                          <a:solidFill>
                            <a:schemeClr val="tx1"/>
                          </a:solidFill>
                          <a:effectLst/>
                        </a:rPr>
                        <a:t>2</a:t>
                      </a:r>
                      <a:r>
                        <a:rPr lang="ja-JP" altLang="en-US" sz="1200" b="0" dirty="0">
                          <a:solidFill>
                            <a:schemeClr val="tx1"/>
                          </a:solidFill>
                          <a:effectLst/>
                        </a:rPr>
                        <a:t>本、１０月以降はその半分程、加えて紙コップ購入要 </a:t>
                      </a:r>
                      <a:endParaRPr lang="ja-JP" altLang="en-US" sz="1200" b="0" i="0" dirty="0">
                        <a:solidFill>
                          <a:schemeClr val="tx1"/>
                        </a:solidFill>
                        <a:effectLst/>
                      </a:endParaRPr>
                    </a:p>
                  </a:txBody>
                  <a:tcPr marL="57067" marR="57067" marT="28533" marB="28533"/>
                </a:tc>
                <a:extLst>
                  <a:ext uri="{0D108BD9-81ED-4DB2-BD59-A6C34878D82A}">
                    <a16:rowId xmlns:a16="http://schemas.microsoft.com/office/drawing/2014/main" val="3850778578"/>
                  </a:ext>
                </a:extLst>
              </a:tr>
              <a:tr h="656267">
                <a:tc vMerge="1">
                  <a:txBody>
                    <a:bodyPr/>
                    <a:lstStyle/>
                    <a:p>
                      <a:endParaRPr kumimoji="1" lang="ja-JP" altLang="en-US"/>
                    </a:p>
                  </a:txBody>
                  <a:tcPr/>
                </a:tc>
                <a:tc>
                  <a:txBody>
                    <a:bodyPr/>
                    <a:lstStyle/>
                    <a:p>
                      <a:pPr algn="just" rtl="0" fontAlgn="base">
                        <a:spcBef>
                          <a:spcPts val="0"/>
                        </a:spcBef>
                        <a:spcAft>
                          <a:spcPts val="0"/>
                        </a:spcAft>
                      </a:pPr>
                      <a:r>
                        <a:rPr lang="ja-JP" altLang="en-US" sz="1200" b="0" dirty="0">
                          <a:effectLst/>
                        </a:rPr>
                        <a:t>ドリンク</a:t>
                      </a:r>
                      <a:r>
                        <a:rPr lang="en-US" altLang="ja-JP" sz="1200" b="0" dirty="0">
                          <a:effectLst/>
                        </a:rPr>
                        <a:t>/</a:t>
                      </a:r>
                      <a:r>
                        <a:rPr lang="ja-JP" altLang="en-US" sz="1200" b="0" dirty="0">
                          <a:effectLst/>
                        </a:rPr>
                        <a:t>お菓子購入 </a:t>
                      </a:r>
                      <a:endParaRPr lang="ja-JP" altLang="en-US" sz="1200" b="0" i="0" dirty="0">
                        <a:effectLst/>
                      </a:endParaRPr>
                    </a:p>
                  </a:txBody>
                  <a:tcPr marL="57067" marR="57067" marT="28533" marB="28533"/>
                </a:tc>
                <a:tc>
                  <a:txBody>
                    <a:bodyPr/>
                    <a:lstStyle/>
                    <a:p>
                      <a:pPr algn="just" rtl="0" fontAlgn="base">
                        <a:spcBef>
                          <a:spcPts val="0"/>
                        </a:spcBef>
                        <a:spcAft>
                          <a:spcPts val="0"/>
                        </a:spcAft>
                      </a:pPr>
                      <a:r>
                        <a:rPr lang="en-US" sz="1200" b="0">
                          <a:effectLst/>
                        </a:rPr>
                        <a:t>↑ </a:t>
                      </a:r>
                      <a:endParaRPr lang="en-US" sz="1200" b="0" i="0">
                        <a:effectLst/>
                      </a:endParaRPr>
                    </a:p>
                  </a:txBody>
                  <a:tcPr marL="57067" marR="57067" marT="28533" marB="28533"/>
                </a:tc>
                <a:tc>
                  <a:txBody>
                    <a:bodyPr/>
                    <a:lstStyle/>
                    <a:p>
                      <a:pPr algn="just" rtl="0" fontAlgn="base">
                        <a:spcBef>
                          <a:spcPts val="0"/>
                        </a:spcBef>
                        <a:spcAft>
                          <a:spcPts val="0"/>
                        </a:spcAft>
                      </a:pPr>
                      <a:r>
                        <a:rPr lang="ja-JP" altLang="en-US" sz="1200" b="0" dirty="0">
                          <a:solidFill>
                            <a:schemeClr val="tx1"/>
                          </a:solidFill>
                          <a:effectLst/>
                        </a:rPr>
                        <a:t>・ドラッグストア等がおススメ 。スポドリ必ず入れつつも、ｼﾞｭｰｽ・お茶・炭酸織り交ぜると好評。お菓子はﾁｮｺ</a:t>
                      </a:r>
                      <a:r>
                        <a:rPr lang="en-US" altLang="ja-JP" sz="1200" b="0" dirty="0">
                          <a:solidFill>
                            <a:schemeClr val="tx1"/>
                          </a:solidFill>
                          <a:effectLst/>
                        </a:rPr>
                        <a:t>/</a:t>
                      </a:r>
                      <a:r>
                        <a:rPr lang="ja-JP" altLang="en-US" sz="1200" b="0" dirty="0">
                          <a:solidFill>
                            <a:schemeClr val="tx1"/>
                          </a:solidFill>
                          <a:effectLst/>
                        </a:rPr>
                        <a:t>ｸｯｷｰ</a:t>
                      </a:r>
                      <a:r>
                        <a:rPr lang="en-US" altLang="ja-JP" sz="1200" b="0" dirty="0">
                          <a:solidFill>
                            <a:schemeClr val="tx1"/>
                          </a:solidFill>
                          <a:effectLst/>
                        </a:rPr>
                        <a:t>/</a:t>
                      </a:r>
                      <a:r>
                        <a:rPr lang="ja-JP" altLang="en-US" sz="1200" b="0" dirty="0">
                          <a:solidFill>
                            <a:schemeClr val="tx1"/>
                          </a:solidFill>
                          <a:effectLst/>
                        </a:rPr>
                        <a:t>煎餅系等 </a:t>
                      </a:r>
                    </a:p>
                    <a:p>
                      <a:pPr algn="just" rtl="0" fontAlgn="base">
                        <a:spcBef>
                          <a:spcPts val="0"/>
                        </a:spcBef>
                        <a:spcAft>
                          <a:spcPts val="0"/>
                        </a:spcAft>
                      </a:pPr>
                      <a:r>
                        <a:rPr lang="ja-JP" altLang="en-US" sz="1200" b="0" dirty="0">
                          <a:solidFill>
                            <a:schemeClr val="tx1"/>
                          </a:solidFill>
                          <a:effectLst/>
                        </a:rPr>
                        <a:t>・</a:t>
                      </a:r>
                      <a:r>
                        <a:rPr lang="ja-JP" altLang="en-US" sz="1200" b="1" u="sng" dirty="0">
                          <a:solidFill>
                            <a:schemeClr val="tx1"/>
                          </a:solidFill>
                          <a:effectLst/>
                        </a:rPr>
                        <a:t>購入時に「領収書」をもらい但書きは「飲み物代」、あて名は「トヨタ自動車株式会社」と書いてもらう</a:t>
                      </a:r>
                      <a:r>
                        <a:rPr lang="ja-JP" altLang="en-US" sz="1200" b="0" dirty="0">
                          <a:solidFill>
                            <a:schemeClr val="tx1"/>
                          </a:solidFill>
                          <a:effectLst/>
                        </a:rPr>
                        <a:t> </a:t>
                      </a:r>
                    </a:p>
                    <a:p>
                      <a:pPr algn="just" rtl="0" fontAlgn="base">
                        <a:spcBef>
                          <a:spcPts val="0"/>
                        </a:spcBef>
                        <a:spcAft>
                          <a:spcPts val="0"/>
                        </a:spcAft>
                      </a:pPr>
                      <a:r>
                        <a:rPr lang="ja-JP" altLang="en-US" sz="1200" b="0" dirty="0">
                          <a:solidFill>
                            <a:schemeClr val="tx1"/>
                          </a:solidFill>
                          <a:effectLst/>
                        </a:rPr>
                        <a:t>・「領収書」には消えないペンで自身の名前を表に記載してスマホで写真撮影＆紙も一応保管しておく </a:t>
                      </a:r>
                      <a:endParaRPr lang="ja-JP" altLang="en-US" sz="1200" b="0" i="0" dirty="0">
                        <a:solidFill>
                          <a:schemeClr val="tx1"/>
                        </a:solidFill>
                        <a:effectLst/>
                      </a:endParaRPr>
                    </a:p>
                  </a:txBody>
                  <a:tcPr marL="57067" marR="57067" marT="28533" marB="28533"/>
                </a:tc>
                <a:extLst>
                  <a:ext uri="{0D108BD9-81ED-4DB2-BD59-A6C34878D82A}">
                    <a16:rowId xmlns:a16="http://schemas.microsoft.com/office/drawing/2014/main" val="868909678"/>
                  </a:ext>
                </a:extLst>
              </a:tr>
              <a:tr h="156933">
                <a:tc vMerge="1">
                  <a:txBody>
                    <a:bodyPr/>
                    <a:lstStyle/>
                    <a:p>
                      <a:endParaRPr kumimoji="1" lang="ja-JP" altLang="en-US"/>
                    </a:p>
                  </a:txBody>
                  <a:tcPr/>
                </a:tc>
                <a:tc>
                  <a:txBody>
                    <a:bodyPr/>
                    <a:lstStyle/>
                    <a:p>
                      <a:pPr algn="just" rtl="0" fontAlgn="base">
                        <a:spcBef>
                          <a:spcPts val="0"/>
                        </a:spcBef>
                        <a:spcAft>
                          <a:spcPts val="0"/>
                        </a:spcAft>
                      </a:pPr>
                      <a:r>
                        <a:rPr lang="ja-JP" altLang="en-US" sz="1200" b="0">
                          <a:effectLst/>
                        </a:rPr>
                        <a:t>冷蔵 </a:t>
                      </a:r>
                      <a:endParaRPr lang="ja-JP" altLang="en-US" sz="1200" b="0" i="0">
                        <a:effectLst/>
                      </a:endParaRPr>
                    </a:p>
                  </a:txBody>
                  <a:tcPr marL="57067" marR="57067" marT="28533" marB="28533"/>
                </a:tc>
                <a:tc>
                  <a:txBody>
                    <a:bodyPr/>
                    <a:lstStyle/>
                    <a:p>
                      <a:pPr algn="just" rtl="0" fontAlgn="base">
                        <a:spcBef>
                          <a:spcPts val="0"/>
                        </a:spcBef>
                        <a:spcAft>
                          <a:spcPts val="0"/>
                        </a:spcAft>
                      </a:pPr>
                      <a:r>
                        <a:rPr lang="en-US" sz="1200" b="0">
                          <a:effectLst/>
                        </a:rPr>
                        <a:t>↑ </a:t>
                      </a:r>
                      <a:endParaRPr lang="en-US" sz="1200" b="0" i="0">
                        <a:effectLst/>
                      </a:endParaRPr>
                    </a:p>
                  </a:txBody>
                  <a:tcPr marL="57067" marR="57067" marT="28533" marB="28533"/>
                </a:tc>
                <a:tc>
                  <a:txBody>
                    <a:bodyPr/>
                    <a:lstStyle/>
                    <a:p>
                      <a:pPr algn="just" rtl="0" fontAlgn="base">
                        <a:spcBef>
                          <a:spcPts val="0"/>
                        </a:spcBef>
                        <a:spcAft>
                          <a:spcPts val="0"/>
                        </a:spcAft>
                      </a:pPr>
                      <a:r>
                        <a:rPr lang="ja-JP" altLang="en-US" sz="1200" b="0" dirty="0">
                          <a:effectLst/>
                        </a:rPr>
                        <a:t>（夏～１０月前半まで）購入した飲物・ﾁｮｺ系菓子を冷蔵しておく。１０月後半以降は暑い日でなければ冷蔵不要 </a:t>
                      </a:r>
                      <a:endParaRPr lang="ja-JP" altLang="en-US" sz="1200" b="0" i="0" dirty="0">
                        <a:effectLst/>
                      </a:endParaRPr>
                    </a:p>
                  </a:txBody>
                  <a:tcPr marL="57067" marR="57067" marT="28533" marB="28533"/>
                </a:tc>
                <a:extLst>
                  <a:ext uri="{0D108BD9-81ED-4DB2-BD59-A6C34878D82A}">
                    <a16:rowId xmlns:a16="http://schemas.microsoft.com/office/drawing/2014/main" val="1932923790"/>
                  </a:ext>
                </a:extLst>
              </a:tr>
              <a:tr h="156933">
                <a:tc vMerge="1">
                  <a:txBody>
                    <a:bodyPr/>
                    <a:lstStyle/>
                    <a:p>
                      <a:endParaRPr kumimoji="1" lang="ja-JP" altLang="en-US"/>
                    </a:p>
                  </a:txBody>
                  <a:tcPr/>
                </a:tc>
                <a:tc>
                  <a:txBody>
                    <a:bodyPr/>
                    <a:lstStyle/>
                    <a:p>
                      <a:pPr algn="just" rtl="0" fontAlgn="base">
                        <a:spcBef>
                          <a:spcPts val="0"/>
                        </a:spcBef>
                        <a:spcAft>
                          <a:spcPts val="0"/>
                        </a:spcAft>
                      </a:pPr>
                      <a:r>
                        <a:rPr lang="ja-JP" altLang="en-US" sz="1200" b="0">
                          <a:effectLst/>
                        </a:rPr>
                        <a:t>ﾄﾞﾀｷｬﾝ </a:t>
                      </a:r>
                      <a:endParaRPr lang="ja-JP" altLang="en-US" sz="1200" b="0" i="0">
                        <a:effectLst/>
                      </a:endParaRPr>
                    </a:p>
                  </a:txBody>
                  <a:tcPr marL="57067" marR="57067" marT="28533" marB="28533"/>
                </a:tc>
                <a:tc>
                  <a:txBody>
                    <a:bodyPr/>
                    <a:lstStyle/>
                    <a:p>
                      <a:pPr algn="just" rtl="0" fontAlgn="base">
                        <a:spcBef>
                          <a:spcPts val="0"/>
                        </a:spcBef>
                        <a:spcAft>
                          <a:spcPts val="0"/>
                        </a:spcAft>
                      </a:pPr>
                      <a:r>
                        <a:rPr lang="en-US" sz="1200" b="0">
                          <a:effectLst/>
                        </a:rPr>
                        <a:t>↑ </a:t>
                      </a:r>
                      <a:endParaRPr lang="en-US" sz="1200" b="0" i="0">
                        <a:effectLst/>
                      </a:endParaRPr>
                    </a:p>
                  </a:txBody>
                  <a:tcPr marL="57067" marR="57067" marT="28533" marB="28533"/>
                </a:tc>
                <a:tc>
                  <a:txBody>
                    <a:bodyPr/>
                    <a:lstStyle/>
                    <a:p>
                      <a:pPr algn="just" rtl="0" fontAlgn="base">
                        <a:spcBef>
                          <a:spcPts val="0"/>
                        </a:spcBef>
                        <a:spcAft>
                          <a:spcPts val="0"/>
                        </a:spcAft>
                      </a:pPr>
                      <a:r>
                        <a:rPr lang="ja-JP" altLang="en-US" sz="1200" b="0" dirty="0">
                          <a:effectLst/>
                        </a:rPr>
                        <a:t>もし急に都合悪くなった場合、間に合うか怪しい場合は和田</a:t>
                      </a:r>
                      <a:r>
                        <a:rPr lang="en-US" altLang="ja-JP" sz="1200" b="0" dirty="0">
                          <a:effectLst/>
                        </a:rPr>
                        <a:t>/</a:t>
                      </a:r>
                      <a:r>
                        <a:rPr lang="ja-JP" altLang="en-US" sz="1200" b="0" dirty="0">
                          <a:effectLst/>
                        </a:rPr>
                        <a:t>中山宛てに連絡（最低でも練習２時間前には欲しい</a:t>
                      </a:r>
                      <a:r>
                        <a:rPr lang="en-US" altLang="ja-JP" sz="1200" b="0" dirty="0">
                          <a:effectLst/>
                        </a:rPr>
                        <a:t>…</a:t>
                      </a:r>
                      <a:r>
                        <a:rPr lang="ja-JP" altLang="en-US" sz="1200" b="0" dirty="0">
                          <a:effectLst/>
                        </a:rPr>
                        <a:t>） </a:t>
                      </a:r>
                      <a:endParaRPr lang="ja-JP" altLang="en-US" sz="1200" b="0" i="0" dirty="0">
                        <a:effectLst/>
                      </a:endParaRPr>
                    </a:p>
                  </a:txBody>
                  <a:tcPr marL="57067" marR="57067" marT="28533" marB="28533"/>
                </a:tc>
                <a:extLst>
                  <a:ext uri="{0D108BD9-81ED-4DB2-BD59-A6C34878D82A}">
                    <a16:rowId xmlns:a16="http://schemas.microsoft.com/office/drawing/2014/main" val="2590298487"/>
                  </a:ext>
                </a:extLst>
              </a:tr>
              <a:tr h="2254136">
                <a:tc>
                  <a:txBody>
                    <a:bodyPr/>
                    <a:lstStyle/>
                    <a:p>
                      <a:pPr algn="just" rtl="0" fontAlgn="base">
                        <a:spcBef>
                          <a:spcPts val="0"/>
                        </a:spcBef>
                        <a:spcAft>
                          <a:spcPts val="0"/>
                        </a:spcAft>
                      </a:pPr>
                      <a:r>
                        <a:rPr lang="en-US" sz="1200" b="0">
                          <a:effectLst/>
                        </a:rPr>
                        <a:t>N </a:t>
                      </a:r>
                      <a:endParaRPr lang="en-US" sz="1200" b="0" i="0">
                        <a:effectLst/>
                      </a:endParaRPr>
                    </a:p>
                  </a:txBody>
                  <a:tcPr marL="57067" marR="57067" marT="28533" marB="28533"/>
                </a:tc>
                <a:tc>
                  <a:txBody>
                    <a:bodyPr/>
                    <a:lstStyle/>
                    <a:p>
                      <a:pPr algn="just" rtl="0" fontAlgn="base">
                        <a:spcBef>
                          <a:spcPts val="0"/>
                        </a:spcBef>
                        <a:spcAft>
                          <a:spcPts val="0"/>
                        </a:spcAft>
                      </a:pPr>
                      <a:r>
                        <a:rPr lang="ja-JP" altLang="en-US" sz="1200" b="0">
                          <a:effectLst/>
                        </a:rPr>
                        <a:t>練習に持参 </a:t>
                      </a:r>
                      <a:endParaRPr lang="ja-JP" altLang="en-US" sz="1200" b="0" i="0">
                        <a:effectLst/>
                      </a:endParaRPr>
                    </a:p>
                  </a:txBody>
                  <a:tcPr marL="57067" marR="57067" marT="28533" marB="28533"/>
                </a:tc>
                <a:tc>
                  <a:txBody>
                    <a:bodyPr/>
                    <a:lstStyle/>
                    <a:p>
                      <a:pPr algn="just" rtl="0" fontAlgn="base">
                        <a:spcBef>
                          <a:spcPts val="0"/>
                        </a:spcBef>
                        <a:spcAft>
                          <a:spcPts val="0"/>
                        </a:spcAft>
                      </a:pPr>
                      <a:r>
                        <a:rPr lang="en-US" sz="1200" b="0">
                          <a:effectLst/>
                        </a:rPr>
                        <a:t>↑ </a:t>
                      </a:r>
                      <a:endParaRPr lang="en-US" sz="1200" b="0" i="0">
                        <a:effectLst/>
                      </a:endParaRPr>
                    </a:p>
                  </a:txBody>
                  <a:tcPr marL="57067" marR="57067" marT="28533" marB="28533"/>
                </a:tc>
                <a:tc>
                  <a:txBody>
                    <a:bodyPr/>
                    <a:lstStyle/>
                    <a:p>
                      <a:pPr algn="just" rtl="0" fontAlgn="base">
                        <a:spcBef>
                          <a:spcPts val="0"/>
                        </a:spcBef>
                        <a:spcAft>
                          <a:spcPts val="0"/>
                        </a:spcAft>
                      </a:pPr>
                      <a:r>
                        <a:rPr lang="ja-JP" altLang="en-US" sz="1200" b="1" u="sng" dirty="0">
                          <a:effectLst/>
                        </a:rPr>
                        <a:t>夏場（水曜夕方）下記３パターンどれか↓</a:t>
                      </a:r>
                      <a:r>
                        <a:rPr lang="ja-JP" altLang="en-US" sz="1200" b="0" dirty="0">
                          <a:effectLst/>
                        </a:rPr>
                        <a:t> </a:t>
                      </a:r>
                    </a:p>
                    <a:p>
                      <a:pPr algn="just" rtl="0" fontAlgn="base">
                        <a:spcBef>
                          <a:spcPts val="0"/>
                        </a:spcBef>
                        <a:spcAft>
                          <a:spcPts val="0"/>
                        </a:spcAft>
                      </a:pPr>
                      <a:r>
                        <a:rPr lang="ja-JP" altLang="en-US" sz="1200" b="0" dirty="0">
                          <a:effectLst/>
                        </a:rPr>
                        <a:t>①クーラーＢＯＸ持っており車で来る場合： </a:t>
                      </a:r>
                    </a:p>
                    <a:p>
                      <a:pPr algn="just" rtl="0" fontAlgn="base">
                        <a:spcBef>
                          <a:spcPts val="0"/>
                        </a:spcBef>
                        <a:spcAft>
                          <a:spcPts val="0"/>
                        </a:spcAft>
                      </a:pPr>
                      <a:r>
                        <a:rPr lang="ja-JP" altLang="en-US" sz="1200" b="0" dirty="0">
                          <a:effectLst/>
                        </a:rPr>
                        <a:t>半数凍らせて、保冷剤をいくつか入れておく。クーラーＢＯＸごと仕事中車の中に置いておき（車通勤ではない方は指定外駐車場に車おいておく）、夕方本社Ｇ近くの駐車場に移動して持ってくる（だいぶ解けるが、ある程度ひんやりした状態ではあるはず） </a:t>
                      </a:r>
                    </a:p>
                    <a:p>
                      <a:pPr algn="just" rtl="0" fontAlgn="base">
                        <a:spcBef>
                          <a:spcPts val="0"/>
                        </a:spcBef>
                        <a:spcAft>
                          <a:spcPts val="0"/>
                        </a:spcAft>
                      </a:pPr>
                      <a:r>
                        <a:rPr lang="ja-JP" altLang="en-US" sz="1200" b="0" dirty="0">
                          <a:effectLst/>
                        </a:rPr>
                        <a:t>②クーラー</a:t>
                      </a:r>
                      <a:r>
                        <a:rPr lang="en-US" altLang="ja-JP" sz="1200" b="0" dirty="0">
                          <a:effectLst/>
                        </a:rPr>
                        <a:t>BOX</a:t>
                      </a:r>
                      <a:r>
                        <a:rPr lang="ja-JP" altLang="en-US" sz="1200" b="0" dirty="0">
                          <a:effectLst/>
                        </a:rPr>
                        <a:t>ではなく保冷バッグで車で来る場合： </a:t>
                      </a:r>
                    </a:p>
                    <a:p>
                      <a:pPr algn="just" rtl="0" fontAlgn="base">
                        <a:spcBef>
                          <a:spcPts val="0"/>
                        </a:spcBef>
                        <a:spcAft>
                          <a:spcPts val="0"/>
                        </a:spcAft>
                      </a:pPr>
                      <a:r>
                        <a:rPr lang="ja-JP" altLang="en-US" sz="1200" b="0" dirty="0">
                          <a:effectLst/>
                        </a:rPr>
                        <a:t>全数凍らせて、保冷剤も一緒にバスタオルで厳重にくるみ、車の足元等日陰になりそうな所に置いておく。だいぶ解けるがギリギリもつとおもわれ。 </a:t>
                      </a:r>
                    </a:p>
                    <a:p>
                      <a:pPr algn="just" rtl="0" fontAlgn="base">
                        <a:spcBef>
                          <a:spcPts val="0"/>
                        </a:spcBef>
                        <a:spcAft>
                          <a:spcPts val="0"/>
                        </a:spcAft>
                      </a:pPr>
                      <a:r>
                        <a:rPr lang="ja-JP" altLang="en-US" sz="1200" b="0" dirty="0">
                          <a:effectLst/>
                        </a:rPr>
                        <a:t>③車ではない場合 </a:t>
                      </a:r>
                      <a:r>
                        <a:rPr lang="en-US" altLang="ja-JP" sz="1200" b="0" dirty="0">
                          <a:effectLst/>
                        </a:rPr>
                        <a:t>or </a:t>
                      </a:r>
                      <a:r>
                        <a:rPr lang="ja-JP" altLang="en-US" sz="1200" b="0" dirty="0">
                          <a:effectLst/>
                        </a:rPr>
                        <a:t>車だけどエコバッグ等しか無い場合： </a:t>
                      </a:r>
                    </a:p>
                    <a:p>
                      <a:pPr algn="just" rtl="0" fontAlgn="base">
                        <a:spcBef>
                          <a:spcPts val="0"/>
                        </a:spcBef>
                        <a:spcAft>
                          <a:spcPts val="0"/>
                        </a:spcAft>
                      </a:pPr>
                      <a:r>
                        <a:rPr lang="ja-JP" altLang="en-US" sz="1200" b="0" dirty="0">
                          <a:effectLst/>
                        </a:rPr>
                        <a:t>１６時半頃に業務を終わらせ、本社近くのスーパー（メグリア</a:t>
                      </a:r>
                      <a:r>
                        <a:rPr lang="en-US" altLang="ja-JP" sz="1200" b="0" dirty="0">
                          <a:effectLst/>
                        </a:rPr>
                        <a:t>[0.6km]</a:t>
                      </a:r>
                      <a:r>
                        <a:rPr lang="ja-JP" altLang="en-US" sz="1200" b="0" dirty="0">
                          <a:effectLst/>
                        </a:rPr>
                        <a:t>やフェルナ</a:t>
                      </a:r>
                      <a:r>
                        <a:rPr lang="en-US" altLang="ja-JP" sz="1200" b="0" dirty="0">
                          <a:effectLst/>
                        </a:rPr>
                        <a:t>[0.8km]</a:t>
                      </a:r>
                      <a:r>
                        <a:rPr lang="ja-JP" altLang="en-US" sz="1200" b="0" dirty="0">
                          <a:effectLst/>
                        </a:rPr>
                        <a:t>やスギ薬局</a:t>
                      </a:r>
                      <a:r>
                        <a:rPr lang="en-US" altLang="ja-JP" sz="1200" b="0" dirty="0">
                          <a:effectLst/>
                        </a:rPr>
                        <a:t>[1km]</a:t>
                      </a:r>
                      <a:r>
                        <a:rPr lang="ja-JP" altLang="en-US" sz="1200" b="0" dirty="0">
                          <a:effectLst/>
                        </a:rPr>
                        <a:t>）で冷蔵されているもの買い出しして練習場所に持参（正直車が無いとちょっときつい） </a:t>
                      </a:r>
                    </a:p>
                    <a:p>
                      <a:pPr algn="just" rtl="0" fontAlgn="base">
                        <a:spcBef>
                          <a:spcPts val="0"/>
                        </a:spcBef>
                        <a:spcAft>
                          <a:spcPts val="0"/>
                        </a:spcAft>
                      </a:pPr>
                      <a:r>
                        <a:rPr lang="ja-JP" altLang="en-US" sz="1200" b="0" dirty="0">
                          <a:effectLst/>
                        </a:rPr>
                        <a:t> </a:t>
                      </a:r>
                    </a:p>
                    <a:p>
                      <a:pPr marL="0" marR="0" lvl="0" indent="0" algn="just" defTabSz="914400" rtl="0" eaLnBrk="1" fontAlgn="base" latinLnBrk="0" hangingPunct="1">
                        <a:lnSpc>
                          <a:spcPct val="100000"/>
                        </a:lnSpc>
                        <a:spcBef>
                          <a:spcPts val="0"/>
                        </a:spcBef>
                        <a:spcAft>
                          <a:spcPts val="0"/>
                        </a:spcAft>
                        <a:buClrTx/>
                        <a:buSzTx/>
                        <a:buFontTx/>
                        <a:buNone/>
                        <a:tabLst/>
                        <a:defRPr/>
                      </a:pPr>
                      <a:r>
                        <a:rPr lang="ja-JP" altLang="en-US" sz="1200" b="1" u="sng" dirty="0">
                          <a:effectLst/>
                        </a:rPr>
                        <a:t>夏場（土曜午前）</a:t>
                      </a:r>
                      <a:r>
                        <a:rPr lang="ja-JP" altLang="en-US" sz="1200" b="0" dirty="0">
                          <a:effectLst/>
                        </a:rPr>
                        <a:t> 　</a:t>
                      </a:r>
                      <a:r>
                        <a:rPr lang="en-US" altLang="ja-JP" sz="1200" b="0" dirty="0">
                          <a:effectLst/>
                        </a:rPr>
                        <a:t>※</a:t>
                      </a:r>
                      <a:r>
                        <a:rPr lang="ja-JP" altLang="en-US" sz="1200" b="0" dirty="0">
                          <a:effectLst/>
                        </a:rPr>
                        <a:t>車で運ばないとかなりきついので、無い人は送迎してもらう </a:t>
                      </a:r>
                    </a:p>
                    <a:p>
                      <a:pPr algn="just" rtl="0" fontAlgn="base">
                        <a:spcBef>
                          <a:spcPts val="0"/>
                        </a:spcBef>
                        <a:spcAft>
                          <a:spcPts val="0"/>
                        </a:spcAft>
                      </a:pPr>
                      <a:r>
                        <a:rPr lang="ja-JP" altLang="en-US" sz="1200" b="0" dirty="0">
                          <a:effectLst/>
                        </a:rPr>
                        <a:t>・クーラーＢＯＸであれば冷蔵したものをそのまま持参 </a:t>
                      </a:r>
                    </a:p>
                    <a:p>
                      <a:pPr algn="just" rtl="0" fontAlgn="base">
                        <a:spcBef>
                          <a:spcPts val="0"/>
                        </a:spcBef>
                        <a:spcAft>
                          <a:spcPts val="0"/>
                        </a:spcAft>
                      </a:pPr>
                      <a:r>
                        <a:rPr lang="ja-JP" altLang="en-US" sz="1200" b="0" dirty="0">
                          <a:effectLst/>
                        </a:rPr>
                        <a:t>・保冷バッグ </a:t>
                      </a:r>
                      <a:r>
                        <a:rPr lang="en-US" altLang="ja-JP" sz="1200" b="0" dirty="0">
                          <a:effectLst/>
                        </a:rPr>
                        <a:t>or </a:t>
                      </a:r>
                      <a:r>
                        <a:rPr lang="ja-JP" altLang="en-US" sz="1200" b="0" dirty="0">
                          <a:effectLst/>
                        </a:rPr>
                        <a:t>エコバッグであれば冷蔵＋数本凍らせて持参 </a:t>
                      </a:r>
                    </a:p>
                    <a:p>
                      <a:pPr algn="just" rtl="0" fontAlgn="base">
                        <a:spcBef>
                          <a:spcPts val="0"/>
                        </a:spcBef>
                        <a:spcAft>
                          <a:spcPts val="0"/>
                        </a:spcAft>
                      </a:pPr>
                      <a:r>
                        <a:rPr lang="ja-JP" altLang="en-US" sz="1200" b="0" dirty="0">
                          <a:effectLst/>
                        </a:rPr>
                        <a:t> </a:t>
                      </a:r>
                    </a:p>
                    <a:p>
                      <a:pPr algn="just" rtl="0" fontAlgn="base">
                        <a:spcBef>
                          <a:spcPts val="0"/>
                        </a:spcBef>
                        <a:spcAft>
                          <a:spcPts val="0"/>
                        </a:spcAft>
                      </a:pPr>
                      <a:r>
                        <a:rPr lang="ja-JP" altLang="en-US" sz="1200" b="1" u="sng" dirty="0">
                          <a:effectLst/>
                        </a:rPr>
                        <a:t>冬場</a:t>
                      </a:r>
                      <a:r>
                        <a:rPr lang="ja-JP" altLang="en-US" sz="1200" b="0" dirty="0">
                          <a:effectLst/>
                        </a:rPr>
                        <a:t> </a:t>
                      </a:r>
                    </a:p>
                    <a:p>
                      <a:pPr algn="just" rtl="0" fontAlgn="base">
                        <a:spcBef>
                          <a:spcPts val="0"/>
                        </a:spcBef>
                        <a:spcAft>
                          <a:spcPts val="0"/>
                        </a:spcAft>
                      </a:pPr>
                      <a:r>
                        <a:rPr lang="ja-JP" altLang="en-US" sz="1200" b="0" dirty="0">
                          <a:effectLst/>
                        </a:rPr>
                        <a:t>・冷蔵せず持参でＯＫ（運び方は夏と同じ） </a:t>
                      </a:r>
                    </a:p>
                    <a:p>
                      <a:pPr algn="just" rtl="0" fontAlgn="base">
                        <a:spcBef>
                          <a:spcPts val="0"/>
                        </a:spcBef>
                        <a:spcAft>
                          <a:spcPts val="0"/>
                        </a:spcAft>
                      </a:pPr>
                      <a:r>
                        <a:rPr lang="ja-JP" altLang="en-US" sz="1200" b="0" dirty="0">
                          <a:effectLst/>
                        </a:rPr>
                        <a:t> </a:t>
                      </a:r>
                    </a:p>
                    <a:p>
                      <a:pPr algn="just" rtl="0" fontAlgn="base">
                        <a:spcBef>
                          <a:spcPts val="0"/>
                        </a:spcBef>
                        <a:spcAft>
                          <a:spcPts val="0"/>
                        </a:spcAft>
                      </a:pPr>
                      <a:r>
                        <a:rPr lang="ja-JP" altLang="en-US" sz="1200" b="0" dirty="0">
                          <a:effectLst/>
                        </a:rPr>
                        <a:t>・余った分は少量なら配布か自分でもらってＯＫ、沢山あまれば次回分へ回す（運営陣に渡してもＯＫ） </a:t>
                      </a:r>
                      <a:endParaRPr lang="ja-JP" altLang="en-US" sz="1200" b="0" i="0" dirty="0">
                        <a:effectLst/>
                      </a:endParaRPr>
                    </a:p>
                  </a:txBody>
                  <a:tcPr marL="57067" marR="57067" marT="28533" marB="28533"/>
                </a:tc>
                <a:extLst>
                  <a:ext uri="{0D108BD9-81ED-4DB2-BD59-A6C34878D82A}">
                    <a16:rowId xmlns:a16="http://schemas.microsoft.com/office/drawing/2014/main" val="2146373479"/>
                  </a:ext>
                </a:extLst>
              </a:tr>
              <a:tr h="256800">
                <a:tc>
                  <a:txBody>
                    <a:bodyPr/>
                    <a:lstStyle/>
                    <a:p>
                      <a:pPr algn="just" rtl="0" fontAlgn="base">
                        <a:spcBef>
                          <a:spcPts val="0"/>
                        </a:spcBef>
                        <a:spcAft>
                          <a:spcPts val="0"/>
                        </a:spcAft>
                      </a:pPr>
                      <a:r>
                        <a:rPr lang="en-US" altLang="ja-JP" sz="1200" b="0">
                          <a:effectLst/>
                        </a:rPr>
                        <a:t>12</a:t>
                      </a:r>
                      <a:r>
                        <a:rPr lang="ja-JP" altLang="en-US" sz="1200" b="0">
                          <a:effectLst/>
                        </a:rPr>
                        <a:t>月まで </a:t>
                      </a:r>
                      <a:endParaRPr lang="ja-JP" altLang="en-US" sz="1200" b="0" i="0">
                        <a:effectLst/>
                      </a:endParaRPr>
                    </a:p>
                  </a:txBody>
                  <a:tcPr marL="57067" marR="57067" marT="28533" marB="28533"/>
                </a:tc>
                <a:tc>
                  <a:txBody>
                    <a:bodyPr/>
                    <a:lstStyle/>
                    <a:p>
                      <a:pPr algn="just" rtl="0" fontAlgn="base">
                        <a:spcBef>
                          <a:spcPts val="0"/>
                        </a:spcBef>
                        <a:spcAft>
                          <a:spcPts val="0"/>
                        </a:spcAft>
                      </a:pPr>
                      <a:r>
                        <a:rPr lang="ja-JP" altLang="en-US" sz="1200" b="0">
                          <a:effectLst/>
                        </a:rPr>
                        <a:t>精算 </a:t>
                      </a:r>
                      <a:endParaRPr lang="ja-JP" altLang="en-US" sz="1200" b="0" i="0">
                        <a:effectLst/>
                      </a:endParaRPr>
                    </a:p>
                  </a:txBody>
                  <a:tcPr marL="57067" marR="57067" marT="28533" marB="28533"/>
                </a:tc>
                <a:tc>
                  <a:txBody>
                    <a:bodyPr/>
                    <a:lstStyle/>
                    <a:p>
                      <a:pPr algn="just" rtl="0" fontAlgn="base">
                        <a:spcBef>
                          <a:spcPts val="0"/>
                        </a:spcBef>
                        <a:spcAft>
                          <a:spcPts val="0"/>
                        </a:spcAft>
                      </a:pPr>
                      <a:r>
                        <a:rPr lang="en-US" sz="1200" b="0">
                          <a:effectLst/>
                        </a:rPr>
                        <a:t>↑ </a:t>
                      </a:r>
                      <a:endParaRPr lang="en-US" sz="1200" b="0" i="0">
                        <a:effectLst/>
                      </a:endParaRPr>
                    </a:p>
                  </a:txBody>
                  <a:tcPr marL="57067" marR="57067" marT="28533" marB="28533"/>
                </a:tc>
                <a:tc>
                  <a:txBody>
                    <a:bodyPr/>
                    <a:lstStyle/>
                    <a:p>
                      <a:pPr algn="just" rtl="0" fontAlgn="base">
                        <a:spcBef>
                          <a:spcPts val="0"/>
                        </a:spcBef>
                        <a:spcAft>
                          <a:spcPts val="0"/>
                        </a:spcAft>
                      </a:pPr>
                      <a:r>
                        <a:rPr lang="ja-JP" altLang="en-US" sz="1200" b="0" dirty="0">
                          <a:effectLst/>
                        </a:rPr>
                        <a:t>・購入した時の領収書を駅伝会計へ渡し、精算いただく</a:t>
                      </a:r>
                    </a:p>
                    <a:p>
                      <a:pPr algn="just" rtl="0" fontAlgn="base">
                        <a:spcBef>
                          <a:spcPts val="0"/>
                        </a:spcBef>
                        <a:spcAft>
                          <a:spcPts val="0"/>
                        </a:spcAft>
                      </a:pPr>
                      <a:r>
                        <a:rPr lang="ja-JP" altLang="en-US" sz="1200" b="0" dirty="0">
                          <a:effectLst/>
                        </a:rPr>
                        <a:t>　</a:t>
                      </a:r>
                      <a:r>
                        <a:rPr lang="en-US" altLang="ja-JP" sz="1200" b="0" dirty="0">
                          <a:effectLst/>
                        </a:rPr>
                        <a:t>※</a:t>
                      </a:r>
                      <a:r>
                        <a:rPr lang="ja-JP" altLang="en-US" sz="1200" b="0" dirty="0">
                          <a:effectLst/>
                        </a:rPr>
                        <a:t>買出し頻度が高そうな場合はできれば何回かまとめて精算が嬉しい</a:t>
                      </a:r>
                      <a:endParaRPr lang="en-US" altLang="ja-JP" sz="1200" b="0" dirty="0">
                        <a:effectLst/>
                      </a:endParaRPr>
                    </a:p>
                    <a:p>
                      <a:pPr algn="just" rtl="0" fontAlgn="base">
                        <a:spcBef>
                          <a:spcPts val="0"/>
                        </a:spcBef>
                        <a:spcAft>
                          <a:spcPts val="0"/>
                        </a:spcAft>
                      </a:pPr>
                      <a:r>
                        <a:rPr lang="ja-JP" altLang="en-US" sz="1200" b="0" dirty="0">
                          <a:effectLst/>
                        </a:rPr>
                        <a:t>　</a:t>
                      </a:r>
                      <a:r>
                        <a:rPr lang="en-US" altLang="ja-JP" sz="1200" b="0" dirty="0">
                          <a:solidFill>
                            <a:srgbClr val="FF0000"/>
                          </a:solidFill>
                          <a:effectLst/>
                        </a:rPr>
                        <a:t>※24</a:t>
                      </a:r>
                      <a:r>
                        <a:rPr lang="ja-JP" altLang="en-US" sz="1200" b="0" dirty="0">
                          <a:solidFill>
                            <a:srgbClr val="FF0000"/>
                          </a:solidFill>
                          <a:effectLst/>
                        </a:rPr>
                        <a:t>年～　領収書の写真保管＋</a:t>
                      </a:r>
                      <a:r>
                        <a:rPr lang="en-US" altLang="ja-JP" sz="1200" b="0" dirty="0" err="1">
                          <a:solidFill>
                            <a:srgbClr val="FF0000"/>
                          </a:solidFill>
                          <a:effectLst/>
                        </a:rPr>
                        <a:t>paypay</a:t>
                      </a:r>
                      <a:r>
                        <a:rPr lang="ja-JP" altLang="en-US" sz="1200" b="0" dirty="0">
                          <a:solidFill>
                            <a:srgbClr val="FF0000"/>
                          </a:solidFill>
                          <a:effectLst/>
                        </a:rPr>
                        <a:t>支払いで取り回し？ </a:t>
                      </a:r>
                      <a:endParaRPr lang="ja-JP" altLang="en-US" sz="1200" b="0" i="0" dirty="0">
                        <a:solidFill>
                          <a:srgbClr val="FF0000"/>
                        </a:solidFill>
                        <a:effectLst/>
                      </a:endParaRPr>
                    </a:p>
                  </a:txBody>
                  <a:tcPr marL="57067" marR="57067" marT="28533" marB="28533"/>
                </a:tc>
                <a:extLst>
                  <a:ext uri="{0D108BD9-81ED-4DB2-BD59-A6C34878D82A}">
                    <a16:rowId xmlns:a16="http://schemas.microsoft.com/office/drawing/2014/main" val="2099684805"/>
                  </a:ext>
                </a:extLst>
              </a:tr>
            </a:tbl>
          </a:graphicData>
        </a:graphic>
      </p:graphicFrame>
      <p:sp>
        <p:nvSpPr>
          <p:cNvPr id="2" name="タイトル 2">
            <a:extLst>
              <a:ext uri="{FF2B5EF4-FFF2-40B4-BE49-F238E27FC236}">
                <a16:creationId xmlns:a16="http://schemas.microsoft.com/office/drawing/2014/main" id="{3D4DE19A-7813-58FD-630C-6FE631BBC4E3}"/>
              </a:ext>
            </a:extLst>
          </p:cNvPr>
          <p:cNvSpPr txBox="1">
            <a:spLocks/>
          </p:cNvSpPr>
          <p:nvPr/>
        </p:nvSpPr>
        <p:spPr>
          <a:xfrm>
            <a:off x="0" y="-914639"/>
            <a:ext cx="12370777"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dirty="0">
                <a:ln>
                  <a:solidFill>
                    <a:schemeClr val="tx1">
                      <a:lumMod val="75000"/>
                      <a:lumOff val="25000"/>
                    </a:schemeClr>
                  </a:solidFill>
                </a:ln>
                <a:solidFill>
                  <a:schemeClr val="tx1"/>
                </a:solidFill>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ドリンク準備・精算の詳細流れ</a:t>
            </a:r>
          </a:p>
        </p:txBody>
      </p:sp>
    </p:spTree>
    <p:extLst>
      <p:ext uri="{BB962C8B-B14F-4D97-AF65-F5344CB8AC3E}">
        <p14:creationId xmlns:p14="http://schemas.microsoft.com/office/powerpoint/2010/main" val="2344826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ext uri="{D42A27DB-BD31-4B8C-83A1-F6EECF244321}">
                <p14:modId xmlns:p14="http://schemas.microsoft.com/office/powerpoint/2010/main" val="2739886271"/>
              </p:ext>
            </p:extLst>
          </p:nvPr>
        </p:nvGraphicFramePr>
        <p:xfrm>
          <a:off x="238369" y="74576"/>
          <a:ext cx="11170528" cy="6582856"/>
        </p:xfrm>
        <a:graphic>
          <a:graphicData uri="http://schemas.openxmlformats.org/drawingml/2006/table">
            <a:tbl>
              <a:tblPr firstRow="1" bandRow="1">
                <a:tableStyleId>{5C22544A-7EE6-4342-B048-85BDC9FD1C3A}</a:tableStyleId>
              </a:tblPr>
              <a:tblGrid>
                <a:gridCol w="562433">
                  <a:extLst>
                    <a:ext uri="{9D8B030D-6E8A-4147-A177-3AD203B41FA5}">
                      <a16:colId xmlns:a16="http://schemas.microsoft.com/office/drawing/2014/main" val="3906793775"/>
                    </a:ext>
                  </a:extLst>
                </a:gridCol>
                <a:gridCol w="4057706">
                  <a:extLst>
                    <a:ext uri="{9D8B030D-6E8A-4147-A177-3AD203B41FA5}">
                      <a16:colId xmlns:a16="http://schemas.microsoft.com/office/drawing/2014/main" val="249154958"/>
                    </a:ext>
                  </a:extLst>
                </a:gridCol>
                <a:gridCol w="1734821">
                  <a:extLst>
                    <a:ext uri="{9D8B030D-6E8A-4147-A177-3AD203B41FA5}">
                      <a16:colId xmlns:a16="http://schemas.microsoft.com/office/drawing/2014/main" val="920066919"/>
                    </a:ext>
                  </a:extLst>
                </a:gridCol>
                <a:gridCol w="2407784">
                  <a:extLst>
                    <a:ext uri="{9D8B030D-6E8A-4147-A177-3AD203B41FA5}">
                      <a16:colId xmlns:a16="http://schemas.microsoft.com/office/drawing/2014/main" val="636863222"/>
                    </a:ext>
                  </a:extLst>
                </a:gridCol>
                <a:gridCol w="2407784">
                  <a:extLst>
                    <a:ext uri="{9D8B030D-6E8A-4147-A177-3AD203B41FA5}">
                      <a16:colId xmlns:a16="http://schemas.microsoft.com/office/drawing/2014/main" val="3211414897"/>
                    </a:ext>
                  </a:extLst>
                </a:gridCol>
              </a:tblGrid>
              <a:tr h="326616">
                <a:tc gridSpan="2">
                  <a:txBody>
                    <a:bodyPr/>
                    <a:lstStyle/>
                    <a:p>
                      <a:pPr algn="ctr"/>
                      <a:endParaRPr kumimoji="1" lang="ja-JP"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a:endParaRPr kumimoji="1" lang="ja-JP"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b="0" dirty="0">
                          <a:solidFill>
                            <a:schemeClr val="tx1"/>
                          </a:solidFill>
                        </a:rPr>
                        <a:t>容量</a:t>
                      </a:r>
                      <a:r>
                        <a:rPr kumimoji="1" lang="en-US" altLang="ja-JP" b="0" dirty="0">
                          <a:solidFill>
                            <a:schemeClr val="tx1"/>
                          </a:solidFill>
                        </a:rPr>
                        <a:t>(2L</a:t>
                      </a:r>
                      <a:r>
                        <a:rPr kumimoji="1" lang="ja-JP" altLang="en-US" b="0" dirty="0">
                          <a:solidFill>
                            <a:schemeClr val="tx1"/>
                          </a:solidFill>
                        </a:rPr>
                        <a:t>本数</a:t>
                      </a:r>
                      <a:r>
                        <a:rPr kumimoji="1" lang="en-US" altLang="ja-JP" b="0" dirty="0">
                          <a:solidFill>
                            <a:schemeClr val="tx1"/>
                          </a:solidFill>
                        </a:rPr>
                        <a:t>)</a:t>
                      </a:r>
                      <a:endParaRPr kumimoji="1" lang="ja-JP"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ja-JP" altLang="en-US" b="0">
                          <a:solidFill>
                            <a:schemeClr val="tx1"/>
                          </a:solidFill>
                        </a:rPr>
                        <a:t>現保有者</a:t>
                      </a:r>
                      <a:r>
                        <a:rPr kumimoji="1" lang="en-US" altLang="ja-JP" sz="1050" b="0" dirty="0">
                          <a:solidFill>
                            <a:schemeClr val="tx1"/>
                          </a:solidFill>
                        </a:rPr>
                        <a:t>[</a:t>
                      </a:r>
                      <a:r>
                        <a:rPr lang="en-US" altLang="ja-JP" sz="1050" b="0" dirty="0">
                          <a:solidFill>
                            <a:schemeClr val="tx1"/>
                          </a:solidFill>
                        </a:rPr>
                        <a:t>23/12/12</a:t>
                      </a:r>
                      <a:r>
                        <a:rPr kumimoji="1" lang="ja-JP" altLang="en-US" sz="1050" b="0">
                          <a:solidFill>
                            <a:schemeClr val="tx1"/>
                          </a:solidFill>
                        </a:rPr>
                        <a:t>時点</a:t>
                      </a:r>
                      <a:r>
                        <a:rPr kumimoji="1" lang="en-US" altLang="ja-JP" sz="1050" b="0" dirty="0">
                          <a:solidFill>
                            <a:schemeClr val="tx1"/>
                          </a:solidFill>
                        </a:rPr>
                        <a:t>]</a:t>
                      </a:r>
                      <a:endParaRPr kumimoji="1" lang="ja-JP" alt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kumimoji="1" lang="en-US" altLang="ja-JP" b="0" dirty="0">
                          <a:solidFill>
                            <a:schemeClr val="tx1"/>
                          </a:solidFill>
                        </a:rPr>
                        <a:t>Logos</a:t>
                      </a:r>
                      <a:r>
                        <a:rPr kumimoji="1" lang="ja-JP" altLang="en-US" b="0" dirty="0">
                          <a:solidFill>
                            <a:schemeClr val="tx1"/>
                          </a:solidFill>
                        </a:rPr>
                        <a:t>保冷剤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80166627"/>
                  </a:ext>
                </a:extLst>
              </a:tr>
              <a:tr h="777137">
                <a:tc rowSpan="8">
                  <a:txBody>
                    <a:bodyPr/>
                    <a:lstStyle/>
                    <a:p>
                      <a:r>
                        <a:rPr kumimoji="1" lang="ja-JP" altLang="en-US" dirty="0"/>
                        <a:t>品保客品親睦会のもの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旧オレンジ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5</a:t>
                      </a:r>
                      <a:r>
                        <a:rPr kumimoji="1" lang="ja-JP" altLang="en-US" dirty="0"/>
                        <a:t>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和田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1236977"/>
                  </a:ext>
                </a:extLst>
              </a:tr>
              <a:tr h="777137">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旧青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6</a:t>
                      </a:r>
                      <a:r>
                        <a:rPr kumimoji="1" lang="ja-JP" altLang="en-US" dirty="0"/>
                        <a:t>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倉庫？</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376966"/>
                  </a:ext>
                </a:extLst>
              </a:tr>
              <a:tr h="777137">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巨大な青</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20</a:t>
                      </a:r>
                      <a:r>
                        <a:rPr kumimoji="1" lang="ja-JP" altLang="en-US" dirty="0"/>
                        <a:t>本</a:t>
                      </a: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8476710"/>
                  </a:ext>
                </a:extLst>
              </a:tr>
              <a:tr h="777137">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青（車輪付）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7~8</a:t>
                      </a:r>
                      <a:r>
                        <a:rPr kumimoji="1" lang="ja-JP" altLang="en-US" dirty="0"/>
                        <a:t>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ja-JP" altLang="en-US"/>
                        <a:t>武田⇒中山拓</a:t>
                      </a:r>
                      <a:endParaRPr kumimoji="1" lang="ja-JP" alt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5611949"/>
                  </a:ext>
                </a:extLst>
              </a:tr>
              <a:tr h="777137">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青（車輪付）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7</a:t>
                      </a:r>
                      <a:r>
                        <a:rPr kumimoji="1" lang="ja-JP" altLang="en-US" dirty="0"/>
                        <a:t>～</a:t>
                      </a:r>
                      <a:r>
                        <a:rPr kumimoji="1" lang="en-US" altLang="ja-JP" dirty="0"/>
                        <a:t>8</a:t>
                      </a:r>
                      <a:r>
                        <a:rPr kumimoji="1" lang="ja-JP" altLang="en-US" dirty="0"/>
                        <a:t>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ja-JP" altLang="en-US"/>
                        <a:t>中山拓</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ja-JP" altLang="en-US" dirty="0"/>
                        <a:t>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5095942"/>
                  </a:ext>
                </a:extLst>
              </a:tr>
              <a:tr h="777137">
                <a:tc vMerge="1">
                  <a:txBody>
                    <a:bodyPr/>
                    <a:lstStyle/>
                    <a:p>
                      <a:endParaRPr kumimoji="1" lang="ja-JP" altLang="en-US"/>
                    </a:p>
                  </a:txBody>
                  <a:tcPr/>
                </a:tc>
                <a:tc>
                  <a:txBody>
                    <a:bodyPr/>
                    <a:lstStyle/>
                    <a:p>
                      <a:r>
                        <a:rPr kumimoji="1" lang="ja-JP" altLang="en-US" dirty="0"/>
                        <a:t>新青（車輪付）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7</a:t>
                      </a:r>
                      <a:r>
                        <a:rPr kumimoji="1" lang="ja-JP" altLang="en-US" dirty="0"/>
                        <a:t>～</a:t>
                      </a:r>
                      <a:r>
                        <a:rPr kumimoji="1" lang="en-US" altLang="ja-JP" dirty="0"/>
                        <a:t>8</a:t>
                      </a:r>
                      <a:r>
                        <a:rPr kumimoji="1" lang="ja-JP" altLang="en-US" dirty="0"/>
                        <a:t>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ja-JP" altLang="en-US"/>
                        <a:t>伊藤賢</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dirty="0"/>
                        <a:t>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049068"/>
                  </a:ext>
                </a:extLst>
              </a:tr>
              <a:tr h="777137">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dirty="0"/>
                        <a:t>ソフト（</a:t>
                      </a:r>
                      <a:r>
                        <a:rPr kumimoji="1" lang="en-US" altLang="ja-JP" dirty="0"/>
                        <a:t>NEW</a:t>
                      </a:r>
                      <a:r>
                        <a:rPr kumimoji="1" lang="ja-JP" alt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6</a:t>
                      </a:r>
                      <a:r>
                        <a:rPr kumimoji="1" lang="ja-JP" altLang="en-US" dirty="0"/>
                        <a:t>本位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和田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2881353"/>
                  </a:ext>
                </a:extLst>
              </a:tr>
              <a:tr h="777137">
                <a:tc vMerge="1">
                  <a:txBody>
                    <a:bodyPr/>
                    <a:lstStyle/>
                    <a:p>
                      <a:endParaRPr kumimoji="1" lang="ja-JP"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ソフト（</a:t>
                      </a:r>
                      <a:r>
                        <a:rPr kumimoji="1" lang="en-US" altLang="ja-JP" dirty="0"/>
                        <a:t>NEW</a:t>
                      </a:r>
                      <a:r>
                        <a:rPr kumimoji="1" lang="ja-JP" alt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6</a:t>
                      </a:r>
                      <a:r>
                        <a:rPr kumimoji="1" lang="ja-JP" altLang="en-US" dirty="0"/>
                        <a:t>本位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dirty="0"/>
                        <a:t>中山亜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kumimoji="1" lang="en-US" altLang="ja-JP"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053531"/>
                  </a:ext>
                </a:extLst>
              </a:tr>
            </a:tbl>
          </a:graphicData>
        </a:graphic>
      </p:graphicFrame>
      <p:pic>
        <p:nvPicPr>
          <p:cNvPr id="6" name="図 5"/>
          <p:cNvPicPr>
            <a:picLocks noChangeAspect="1"/>
          </p:cNvPicPr>
          <p:nvPr/>
        </p:nvPicPr>
        <p:blipFill rotWithShape="1">
          <a:blip r:embed="rId2"/>
          <a:srcRect l="3594" r="4026"/>
          <a:stretch/>
        </p:blipFill>
        <p:spPr>
          <a:xfrm rot="5400000">
            <a:off x="2602060" y="2904255"/>
            <a:ext cx="701003" cy="530844"/>
          </a:xfrm>
          <a:prstGeom prst="rect">
            <a:avLst/>
          </a:prstGeom>
        </p:spPr>
      </p:pic>
      <p:pic>
        <p:nvPicPr>
          <p:cNvPr id="7" name="図 6"/>
          <p:cNvPicPr>
            <a:picLocks noChangeAspect="1"/>
          </p:cNvPicPr>
          <p:nvPr/>
        </p:nvPicPr>
        <p:blipFill rotWithShape="1">
          <a:blip r:embed="rId2"/>
          <a:srcRect l="3594" r="4026"/>
          <a:stretch/>
        </p:blipFill>
        <p:spPr>
          <a:xfrm rot="5400000">
            <a:off x="2602060" y="3669187"/>
            <a:ext cx="701003" cy="530844"/>
          </a:xfrm>
          <a:prstGeom prst="rect">
            <a:avLst/>
          </a:prstGeom>
        </p:spPr>
      </p:pic>
      <p:pic>
        <p:nvPicPr>
          <p:cNvPr id="10" name="図 9"/>
          <p:cNvPicPr>
            <a:picLocks noChangeAspect="1"/>
          </p:cNvPicPr>
          <p:nvPr/>
        </p:nvPicPr>
        <p:blipFill rotWithShape="1">
          <a:blip r:embed="rId3"/>
          <a:srcRect t="4339" b="32431"/>
          <a:stretch/>
        </p:blipFill>
        <p:spPr>
          <a:xfrm>
            <a:off x="2354152" y="2091804"/>
            <a:ext cx="1197940" cy="561629"/>
          </a:xfrm>
          <a:prstGeom prst="rect">
            <a:avLst/>
          </a:prstGeom>
        </p:spPr>
      </p:pic>
      <p:pic>
        <p:nvPicPr>
          <p:cNvPr id="11" name="図 10"/>
          <p:cNvPicPr>
            <a:picLocks noChangeAspect="1"/>
          </p:cNvPicPr>
          <p:nvPr/>
        </p:nvPicPr>
        <p:blipFill>
          <a:blip r:embed="rId4"/>
          <a:stretch>
            <a:fillRect/>
          </a:stretch>
        </p:blipFill>
        <p:spPr>
          <a:xfrm>
            <a:off x="2377821" y="470612"/>
            <a:ext cx="1469001" cy="690518"/>
          </a:xfrm>
          <a:prstGeom prst="rect">
            <a:avLst/>
          </a:prstGeom>
        </p:spPr>
      </p:pic>
      <p:pic>
        <p:nvPicPr>
          <p:cNvPr id="12" name="図 11"/>
          <p:cNvPicPr>
            <a:picLocks noChangeAspect="1"/>
          </p:cNvPicPr>
          <p:nvPr/>
        </p:nvPicPr>
        <p:blipFill rotWithShape="1">
          <a:blip r:embed="rId5"/>
          <a:srcRect l="8670" r="13305" b="15623"/>
          <a:stretch/>
        </p:blipFill>
        <p:spPr>
          <a:xfrm>
            <a:off x="2553283" y="1241696"/>
            <a:ext cx="998809" cy="717757"/>
          </a:xfrm>
          <a:prstGeom prst="rect">
            <a:avLst/>
          </a:prstGeom>
        </p:spPr>
      </p:pic>
      <p:pic>
        <p:nvPicPr>
          <p:cNvPr id="14" name="図 13">
            <a:extLst>
              <a:ext uri="{FF2B5EF4-FFF2-40B4-BE49-F238E27FC236}">
                <a16:creationId xmlns:a16="http://schemas.microsoft.com/office/drawing/2014/main" id="{A30A55BB-889D-CFA2-905D-B04C66904A6F}"/>
              </a:ext>
            </a:extLst>
          </p:cNvPr>
          <p:cNvPicPr>
            <a:picLocks noChangeAspect="1"/>
          </p:cNvPicPr>
          <p:nvPr/>
        </p:nvPicPr>
        <p:blipFill>
          <a:blip r:embed="rId6"/>
          <a:stretch>
            <a:fillRect/>
          </a:stretch>
        </p:blipFill>
        <p:spPr>
          <a:xfrm>
            <a:off x="2664030" y="4510534"/>
            <a:ext cx="971288" cy="561629"/>
          </a:xfrm>
          <a:prstGeom prst="rect">
            <a:avLst/>
          </a:prstGeom>
        </p:spPr>
      </p:pic>
      <p:pic>
        <p:nvPicPr>
          <p:cNvPr id="3" name="図 2">
            <a:extLst>
              <a:ext uri="{FF2B5EF4-FFF2-40B4-BE49-F238E27FC236}">
                <a16:creationId xmlns:a16="http://schemas.microsoft.com/office/drawing/2014/main" id="{5B438C28-6DD1-2AE2-586B-F28FB929227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59669" y="5204514"/>
            <a:ext cx="786036" cy="611904"/>
          </a:xfrm>
          <a:prstGeom prst="rect">
            <a:avLst/>
          </a:prstGeom>
        </p:spPr>
      </p:pic>
      <p:pic>
        <p:nvPicPr>
          <p:cNvPr id="8" name="図 7">
            <a:extLst>
              <a:ext uri="{FF2B5EF4-FFF2-40B4-BE49-F238E27FC236}">
                <a16:creationId xmlns:a16="http://schemas.microsoft.com/office/drawing/2014/main" id="{67987249-7743-5CEF-0807-7A0ACCEA095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46822" y="5133059"/>
            <a:ext cx="616786" cy="717106"/>
          </a:xfrm>
          <a:prstGeom prst="rect">
            <a:avLst/>
          </a:prstGeom>
        </p:spPr>
      </p:pic>
      <p:pic>
        <p:nvPicPr>
          <p:cNvPr id="2" name="図 1">
            <a:extLst>
              <a:ext uri="{FF2B5EF4-FFF2-40B4-BE49-F238E27FC236}">
                <a16:creationId xmlns:a16="http://schemas.microsoft.com/office/drawing/2014/main" id="{5EFDDD7F-5B3D-D87F-AA4D-22CEBEAB046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59669" y="5961506"/>
            <a:ext cx="786036" cy="611904"/>
          </a:xfrm>
          <a:prstGeom prst="rect">
            <a:avLst/>
          </a:prstGeom>
        </p:spPr>
      </p:pic>
      <p:pic>
        <p:nvPicPr>
          <p:cNvPr id="5" name="図 4">
            <a:extLst>
              <a:ext uri="{FF2B5EF4-FFF2-40B4-BE49-F238E27FC236}">
                <a16:creationId xmlns:a16="http://schemas.microsoft.com/office/drawing/2014/main" id="{5EE6A97A-8182-C932-7567-7AEDB789A06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46822" y="5890051"/>
            <a:ext cx="616786" cy="717106"/>
          </a:xfrm>
          <a:prstGeom prst="rect">
            <a:avLst/>
          </a:prstGeom>
        </p:spPr>
      </p:pic>
      <p:sp>
        <p:nvSpPr>
          <p:cNvPr id="9" name="テキスト ボックス 8">
            <a:extLst>
              <a:ext uri="{FF2B5EF4-FFF2-40B4-BE49-F238E27FC236}">
                <a16:creationId xmlns:a16="http://schemas.microsoft.com/office/drawing/2014/main" id="{20543D24-9276-D771-E01D-4EECF0DC2917}"/>
              </a:ext>
            </a:extLst>
          </p:cNvPr>
          <p:cNvSpPr txBox="1"/>
          <p:nvPr/>
        </p:nvSpPr>
        <p:spPr>
          <a:xfrm>
            <a:off x="238369" y="6789820"/>
            <a:ext cx="7568419" cy="646331"/>
          </a:xfrm>
          <a:prstGeom prst="rect">
            <a:avLst/>
          </a:prstGeom>
          <a:noFill/>
        </p:spPr>
        <p:txBody>
          <a:bodyPr wrap="square" rtlCol="0">
            <a:spAutoFit/>
          </a:bodyPr>
          <a:lstStyle/>
          <a:p>
            <a:r>
              <a:rPr lang="ja-JP" altLang="en-US" dirty="0"/>
              <a:t>その他個人で持っている方　：</a:t>
            </a:r>
            <a:endParaRPr lang="en-US" altLang="ja-JP" dirty="0"/>
          </a:p>
          <a:p>
            <a:r>
              <a:rPr kumimoji="1" lang="ja-JP" altLang="en-US" dirty="0"/>
              <a:t>伊藤さん、和田（保冷</a:t>
            </a:r>
            <a:r>
              <a:rPr kumimoji="1" lang="en-US" altLang="ja-JP" dirty="0"/>
              <a:t>BAG</a:t>
            </a:r>
            <a:r>
              <a:rPr kumimoji="1" lang="ja-JP" altLang="en-US" dirty="0"/>
              <a:t>）、寺田さん、安芸君（実家？）</a:t>
            </a:r>
          </a:p>
        </p:txBody>
      </p:sp>
      <p:sp>
        <p:nvSpPr>
          <p:cNvPr id="13" name="TextBox 12">
            <a:extLst>
              <a:ext uri="{FF2B5EF4-FFF2-40B4-BE49-F238E27FC236}">
                <a16:creationId xmlns:a16="http://schemas.microsoft.com/office/drawing/2014/main" id="{201F3747-41A6-97DC-1C0C-B6FFB08F9A15}"/>
              </a:ext>
            </a:extLst>
          </p:cNvPr>
          <p:cNvSpPr txBox="1"/>
          <p:nvPr/>
        </p:nvSpPr>
        <p:spPr>
          <a:xfrm>
            <a:off x="11500884" y="5201093"/>
            <a:ext cx="17632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来年まで</a:t>
            </a:r>
            <a:endParaRPr lang="en-US" altLang="ja-JP"/>
          </a:p>
          <a:p>
            <a:r>
              <a:rPr lang="ja-JP" altLang="en-US">
                <a:ea typeface="游ゴシック"/>
              </a:rPr>
              <a:t>和田さん保管</a:t>
            </a:r>
            <a:endParaRPr lang="ja-JP"/>
          </a:p>
        </p:txBody>
      </p:sp>
      <p:sp>
        <p:nvSpPr>
          <p:cNvPr id="15" name="TextBox 14">
            <a:extLst>
              <a:ext uri="{FF2B5EF4-FFF2-40B4-BE49-F238E27FC236}">
                <a16:creationId xmlns:a16="http://schemas.microsoft.com/office/drawing/2014/main" id="{1D4FBB27-9321-1AC5-A7ED-BF3CA2037AAF}"/>
              </a:ext>
            </a:extLst>
          </p:cNvPr>
          <p:cNvSpPr txBox="1"/>
          <p:nvPr/>
        </p:nvSpPr>
        <p:spPr>
          <a:xfrm>
            <a:off x="11456581" y="2091069"/>
            <a:ext cx="17632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来年まで</a:t>
            </a:r>
            <a:endParaRPr lang="en-US" altLang="ja-JP">
              <a:ea typeface="游ゴシック"/>
            </a:endParaRPr>
          </a:p>
          <a:p>
            <a:r>
              <a:rPr lang="ja-JP" altLang="en-US">
                <a:ea typeface="游ゴシック"/>
              </a:rPr>
              <a:t>葉さん保管</a:t>
            </a:r>
            <a:endParaRPr lang="en-US">
              <a:ea typeface="游ゴシック"/>
            </a:endParaRPr>
          </a:p>
        </p:txBody>
      </p:sp>
      <p:sp>
        <p:nvSpPr>
          <p:cNvPr id="16" name="TextBox 15">
            <a:extLst>
              <a:ext uri="{FF2B5EF4-FFF2-40B4-BE49-F238E27FC236}">
                <a16:creationId xmlns:a16="http://schemas.microsoft.com/office/drawing/2014/main" id="{74456C65-E737-9BF4-C8F2-E2B1B7345A5A}"/>
              </a:ext>
            </a:extLst>
          </p:cNvPr>
          <p:cNvSpPr txBox="1"/>
          <p:nvPr/>
        </p:nvSpPr>
        <p:spPr>
          <a:xfrm>
            <a:off x="11500883" y="540487"/>
            <a:ext cx="17632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来年まで</a:t>
            </a:r>
            <a:endParaRPr lang="en-US" altLang="ja-JP"/>
          </a:p>
          <a:p>
            <a:r>
              <a:rPr lang="ja-JP" altLang="en-US">
                <a:ea typeface="游ゴシック"/>
              </a:rPr>
              <a:t>和田さん保管</a:t>
            </a:r>
            <a:endParaRPr lang="ja-JP"/>
          </a:p>
        </p:txBody>
      </p:sp>
      <p:sp>
        <p:nvSpPr>
          <p:cNvPr id="17" name="TextBox 16">
            <a:extLst>
              <a:ext uri="{FF2B5EF4-FFF2-40B4-BE49-F238E27FC236}">
                <a16:creationId xmlns:a16="http://schemas.microsoft.com/office/drawing/2014/main" id="{B46A047D-5BCF-A1BE-D38A-366FEA7F7384}"/>
              </a:ext>
            </a:extLst>
          </p:cNvPr>
          <p:cNvSpPr txBox="1"/>
          <p:nvPr/>
        </p:nvSpPr>
        <p:spPr>
          <a:xfrm>
            <a:off x="11412278" y="1311347"/>
            <a:ext cx="21708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FF0000"/>
                </a:solidFill>
                <a:ea typeface="游ゴシック"/>
              </a:rPr>
              <a:t>もう使わない？</a:t>
            </a:r>
          </a:p>
        </p:txBody>
      </p:sp>
      <p:sp>
        <p:nvSpPr>
          <p:cNvPr id="18" name="TextBox 17">
            <a:extLst>
              <a:ext uri="{FF2B5EF4-FFF2-40B4-BE49-F238E27FC236}">
                <a16:creationId xmlns:a16="http://schemas.microsoft.com/office/drawing/2014/main" id="{A57BDC0B-5747-77BA-8FFC-52D43E3CCE73}"/>
              </a:ext>
            </a:extLst>
          </p:cNvPr>
          <p:cNvSpPr txBox="1"/>
          <p:nvPr/>
        </p:nvSpPr>
        <p:spPr>
          <a:xfrm>
            <a:off x="11456581" y="4377069"/>
            <a:ext cx="17632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来年まで</a:t>
            </a:r>
            <a:endParaRPr lang="en-US" altLang="ja-JP"/>
          </a:p>
          <a:p>
            <a:r>
              <a:rPr lang="ja-JP" altLang="en-US">
                <a:ea typeface="游ゴシック"/>
              </a:rPr>
              <a:t>伊藤さん保管</a:t>
            </a:r>
            <a:endParaRPr lang="ja-JP"/>
          </a:p>
        </p:txBody>
      </p:sp>
      <p:sp>
        <p:nvSpPr>
          <p:cNvPr id="19" name="TextBox 18">
            <a:extLst>
              <a:ext uri="{FF2B5EF4-FFF2-40B4-BE49-F238E27FC236}">
                <a16:creationId xmlns:a16="http://schemas.microsoft.com/office/drawing/2014/main" id="{CF34C656-DCD6-0A48-30D2-06FDF0CBF7B1}"/>
              </a:ext>
            </a:extLst>
          </p:cNvPr>
          <p:cNvSpPr txBox="1"/>
          <p:nvPr/>
        </p:nvSpPr>
        <p:spPr>
          <a:xfrm>
            <a:off x="11456580" y="3615069"/>
            <a:ext cx="17632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来年まで</a:t>
            </a:r>
            <a:endParaRPr lang="en-US" altLang="ja-JP"/>
          </a:p>
          <a:p>
            <a:r>
              <a:rPr lang="ja-JP" altLang="en-US">
                <a:ea typeface="游ゴシック"/>
              </a:rPr>
              <a:t>中山拓保管</a:t>
            </a:r>
            <a:endParaRPr lang="ja-JP"/>
          </a:p>
        </p:txBody>
      </p:sp>
      <p:sp>
        <p:nvSpPr>
          <p:cNvPr id="21" name="TextBox 20">
            <a:extLst>
              <a:ext uri="{FF2B5EF4-FFF2-40B4-BE49-F238E27FC236}">
                <a16:creationId xmlns:a16="http://schemas.microsoft.com/office/drawing/2014/main" id="{562BBE4F-D64A-2948-2C41-7396DB45F465}"/>
              </a:ext>
            </a:extLst>
          </p:cNvPr>
          <p:cNvSpPr txBox="1"/>
          <p:nvPr/>
        </p:nvSpPr>
        <p:spPr>
          <a:xfrm>
            <a:off x="11500883" y="5927649"/>
            <a:ext cx="29948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FF0000"/>
                </a:solidFill>
                <a:ea typeface="游ゴシック"/>
              </a:rPr>
              <a:t>来年まで亜美さん保管？もしくは倉庫に戻す？</a:t>
            </a:r>
          </a:p>
        </p:txBody>
      </p:sp>
      <p:sp>
        <p:nvSpPr>
          <p:cNvPr id="22" name="TextBox 21">
            <a:extLst>
              <a:ext uri="{FF2B5EF4-FFF2-40B4-BE49-F238E27FC236}">
                <a16:creationId xmlns:a16="http://schemas.microsoft.com/office/drawing/2014/main" id="{46928674-EBE1-9407-DE1E-36EA24BF3EAE}"/>
              </a:ext>
            </a:extLst>
          </p:cNvPr>
          <p:cNvSpPr txBox="1"/>
          <p:nvPr/>
        </p:nvSpPr>
        <p:spPr>
          <a:xfrm>
            <a:off x="11456581" y="2844208"/>
            <a:ext cx="17632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来年まで</a:t>
            </a:r>
          </a:p>
          <a:p>
            <a:r>
              <a:rPr lang="ja-JP" altLang="en-US">
                <a:ea typeface="游ゴシック"/>
              </a:rPr>
              <a:t>倉庫保管</a:t>
            </a:r>
            <a:endParaRPr lang="ja-JP" altLang="en-US" dirty="0">
              <a:ea typeface="游ゴシック"/>
            </a:endParaRPr>
          </a:p>
        </p:txBody>
      </p:sp>
      <p:sp>
        <p:nvSpPr>
          <p:cNvPr id="20" name="タイトル 2">
            <a:extLst>
              <a:ext uri="{FF2B5EF4-FFF2-40B4-BE49-F238E27FC236}">
                <a16:creationId xmlns:a16="http://schemas.microsoft.com/office/drawing/2014/main" id="{9F4D1BC8-08D7-1CB1-05ED-22A6FDFF681F}"/>
              </a:ext>
            </a:extLst>
          </p:cNvPr>
          <p:cNvSpPr txBox="1">
            <a:spLocks/>
          </p:cNvSpPr>
          <p:nvPr/>
        </p:nvSpPr>
        <p:spPr>
          <a:xfrm>
            <a:off x="11721" y="-872436"/>
            <a:ext cx="12370777"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dirty="0">
                <a:ln>
                  <a:solidFill>
                    <a:schemeClr val="tx1">
                      <a:lumMod val="75000"/>
                      <a:lumOff val="25000"/>
                    </a:schemeClr>
                  </a:solidFill>
                </a:ln>
                <a:solidFill>
                  <a:schemeClr val="tx1"/>
                </a:solidFill>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親睦会保有クーラー</a:t>
            </a:r>
            <a:r>
              <a:rPr lang="en-US" altLang="ja-JP" sz="5400" b="0" dirty="0">
                <a:ln>
                  <a:solidFill>
                    <a:schemeClr val="tx1">
                      <a:lumMod val="75000"/>
                      <a:lumOff val="25000"/>
                    </a:schemeClr>
                  </a:solidFill>
                </a:ln>
                <a:solidFill>
                  <a:schemeClr val="tx1"/>
                </a:solidFill>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BOX</a:t>
            </a:r>
            <a:r>
              <a:rPr lang="ja-JP" altLang="en-US" sz="5400" b="0" dirty="0">
                <a:ln>
                  <a:solidFill>
                    <a:schemeClr val="tx1">
                      <a:lumMod val="75000"/>
                      <a:lumOff val="25000"/>
                    </a:schemeClr>
                  </a:solidFill>
                </a:ln>
                <a:solidFill>
                  <a:schemeClr val="tx1"/>
                </a:solidFill>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一覧</a:t>
            </a:r>
          </a:p>
        </p:txBody>
      </p:sp>
    </p:spTree>
    <p:extLst>
      <p:ext uri="{BB962C8B-B14F-4D97-AF65-F5344CB8AC3E}">
        <p14:creationId xmlns:p14="http://schemas.microsoft.com/office/powerpoint/2010/main" val="2773618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p:cNvSpPr txBox="1">
            <a:spLocks/>
          </p:cNvSpPr>
          <p:nvPr/>
        </p:nvSpPr>
        <p:spPr>
          <a:xfrm>
            <a:off x="0" y="0"/>
            <a:ext cx="12370777"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dirty="0">
                <a:ln>
                  <a:solidFill>
                    <a:schemeClr val="tx1">
                      <a:lumMod val="75000"/>
                      <a:lumOff val="25000"/>
                    </a:schemeClr>
                  </a:solidFill>
                </a:ln>
                <a:solidFill>
                  <a:schemeClr val="tx1"/>
                </a:solidFill>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参考）出欠確認と当日の流れ</a:t>
            </a:r>
          </a:p>
        </p:txBody>
      </p:sp>
      <p:sp>
        <p:nvSpPr>
          <p:cNvPr id="19" name="テキスト ボックス 18">
            <a:extLst>
              <a:ext uri="{FF2B5EF4-FFF2-40B4-BE49-F238E27FC236}">
                <a16:creationId xmlns:a16="http://schemas.microsoft.com/office/drawing/2014/main" id="{7C91544A-8753-4A60-AEBA-3694661ECF02}"/>
              </a:ext>
            </a:extLst>
          </p:cNvPr>
          <p:cNvSpPr txBox="1"/>
          <p:nvPr/>
        </p:nvSpPr>
        <p:spPr>
          <a:xfrm>
            <a:off x="12370777" y="1853522"/>
            <a:ext cx="11607312" cy="5632311"/>
          </a:xfrm>
          <a:prstGeom prst="rect">
            <a:avLst/>
          </a:prstGeom>
          <a:solidFill>
            <a:srgbClr val="FFFF00"/>
          </a:solidFill>
        </p:spPr>
        <p:txBody>
          <a:bodyPr wrap="square" rtlCol="0">
            <a:spAutoFit/>
          </a:bodyPr>
          <a:lstStyle/>
          <a:p>
            <a:r>
              <a:rPr kumimoji="1" lang="ja-JP" altLang="en-US" sz="6000"/>
              <a:t>出欠は</a:t>
            </a:r>
            <a:r>
              <a:rPr kumimoji="1" lang="en-US" altLang="ja-JP" sz="6000"/>
              <a:t>BAND</a:t>
            </a:r>
            <a:r>
              <a:rPr kumimoji="1" lang="ja-JP" altLang="en-US" sz="6000"/>
              <a:t>アプリのみ！カレンダー機能で見られる。＊＊日前までに出欠入れてくれれば、参加する人分のドリンク準備します。ドタキャンは</a:t>
            </a:r>
            <a:r>
              <a:rPr kumimoji="1" lang="en-US" altLang="ja-JP" sz="6000"/>
              <a:t>OK</a:t>
            </a:r>
            <a:r>
              <a:rPr kumimoji="1" lang="ja-JP" altLang="en-US" sz="6000"/>
              <a:t>なので入力よろしく！</a:t>
            </a:r>
          </a:p>
        </p:txBody>
      </p:sp>
      <p:pic>
        <p:nvPicPr>
          <p:cNvPr id="9" name="図 8">
            <a:extLst>
              <a:ext uri="{FF2B5EF4-FFF2-40B4-BE49-F238E27FC236}">
                <a16:creationId xmlns:a16="http://schemas.microsoft.com/office/drawing/2014/main" id="{264400C6-663F-A35B-114B-EC3DCA665FC5}"/>
              </a:ext>
            </a:extLst>
          </p:cNvPr>
          <p:cNvPicPr>
            <a:picLocks noChangeAspect="1"/>
          </p:cNvPicPr>
          <p:nvPr/>
        </p:nvPicPr>
        <p:blipFill>
          <a:blip r:embed="rId2"/>
          <a:stretch>
            <a:fillRect/>
          </a:stretch>
        </p:blipFill>
        <p:spPr>
          <a:xfrm>
            <a:off x="5040861" y="2852708"/>
            <a:ext cx="3030663" cy="3025192"/>
          </a:xfrm>
          <a:prstGeom prst="rect">
            <a:avLst/>
          </a:prstGeom>
          <a:ln w="28575">
            <a:solidFill>
              <a:schemeClr val="tx1"/>
            </a:solidFill>
          </a:ln>
        </p:spPr>
      </p:pic>
      <p:pic>
        <p:nvPicPr>
          <p:cNvPr id="12" name="図 11">
            <a:extLst>
              <a:ext uri="{FF2B5EF4-FFF2-40B4-BE49-F238E27FC236}">
                <a16:creationId xmlns:a16="http://schemas.microsoft.com/office/drawing/2014/main" id="{4937EDA3-2133-E7B3-B73A-831EF6CFF202}"/>
              </a:ext>
            </a:extLst>
          </p:cNvPr>
          <p:cNvPicPr>
            <a:picLocks noChangeAspect="1"/>
          </p:cNvPicPr>
          <p:nvPr/>
        </p:nvPicPr>
        <p:blipFill>
          <a:blip r:embed="rId3"/>
          <a:stretch>
            <a:fillRect/>
          </a:stretch>
        </p:blipFill>
        <p:spPr>
          <a:xfrm>
            <a:off x="8239136" y="2828598"/>
            <a:ext cx="2459694" cy="3244011"/>
          </a:xfrm>
          <a:prstGeom prst="rect">
            <a:avLst/>
          </a:prstGeom>
        </p:spPr>
      </p:pic>
      <p:pic>
        <p:nvPicPr>
          <p:cNvPr id="20" name="図 19">
            <a:extLst>
              <a:ext uri="{FF2B5EF4-FFF2-40B4-BE49-F238E27FC236}">
                <a16:creationId xmlns:a16="http://schemas.microsoft.com/office/drawing/2014/main" id="{192ADD0C-F0A7-1C11-8453-5E4E29C72182}"/>
              </a:ext>
            </a:extLst>
          </p:cNvPr>
          <p:cNvPicPr>
            <a:picLocks noChangeAspect="1"/>
          </p:cNvPicPr>
          <p:nvPr/>
        </p:nvPicPr>
        <p:blipFill rotWithShape="1">
          <a:blip r:embed="rId4"/>
          <a:srcRect t="28189" b="21747"/>
          <a:stretch/>
        </p:blipFill>
        <p:spPr>
          <a:xfrm>
            <a:off x="76330" y="2875542"/>
            <a:ext cx="2266909" cy="1698582"/>
          </a:xfrm>
          <a:prstGeom prst="rect">
            <a:avLst/>
          </a:prstGeom>
          <a:ln>
            <a:solidFill>
              <a:schemeClr val="tx1"/>
            </a:solidFill>
          </a:ln>
        </p:spPr>
      </p:pic>
      <p:pic>
        <p:nvPicPr>
          <p:cNvPr id="21" name="Picture 2" descr="3a99e1b9-6717-495a-92c8-2d58b63949dd@jpnprd01">
            <a:extLst>
              <a:ext uri="{FF2B5EF4-FFF2-40B4-BE49-F238E27FC236}">
                <a16:creationId xmlns:a16="http://schemas.microsoft.com/office/drawing/2014/main" id="{46D0C7F6-7888-A183-7516-B9F516717D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9090" y="2869960"/>
            <a:ext cx="1746434" cy="36161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3" name="矢印: 五方向 22">
            <a:extLst>
              <a:ext uri="{FF2B5EF4-FFF2-40B4-BE49-F238E27FC236}">
                <a16:creationId xmlns:a16="http://schemas.microsoft.com/office/drawing/2014/main" id="{A8A0C1A1-7921-4F67-F7D2-AF70677903FC}"/>
              </a:ext>
            </a:extLst>
          </p:cNvPr>
          <p:cNvSpPr/>
          <p:nvPr/>
        </p:nvSpPr>
        <p:spPr>
          <a:xfrm>
            <a:off x="509466" y="1332611"/>
            <a:ext cx="2266909" cy="580996"/>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ウォーミングアップ</a:t>
            </a:r>
            <a:endParaRPr kumimoji="1" lang="en-US" altLang="ja-JP" sz="14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体操</a:t>
            </a:r>
          </a:p>
        </p:txBody>
      </p:sp>
      <p:sp>
        <p:nvSpPr>
          <p:cNvPr id="24" name="矢印: 五方向 23">
            <a:extLst>
              <a:ext uri="{FF2B5EF4-FFF2-40B4-BE49-F238E27FC236}">
                <a16:creationId xmlns:a16="http://schemas.microsoft.com/office/drawing/2014/main" id="{CC2D92A1-784E-E3AC-BEFE-548D050F8459}"/>
              </a:ext>
            </a:extLst>
          </p:cNvPr>
          <p:cNvSpPr/>
          <p:nvPr/>
        </p:nvSpPr>
        <p:spPr>
          <a:xfrm>
            <a:off x="3752491" y="1332611"/>
            <a:ext cx="2671527" cy="580996"/>
          </a:xfrm>
          <a:prstGeom prst="homePlat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練習　</a:t>
            </a:r>
            <a:r>
              <a:rPr kumimoji="1" lang="en-US" altLang="ja-JP" sz="1400">
                <a:solidFill>
                  <a:schemeClr val="tx1"/>
                </a:solidFill>
                <a:latin typeface="UD デジタル 教科書体 NK-B" panose="02020700000000000000" pitchFamily="18" charset="-128"/>
                <a:ea typeface="UD デジタル 教科書体 NK-B" panose="02020700000000000000" pitchFamily="18" charset="-128"/>
              </a:rPr>
              <a:t>or</a:t>
            </a: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　タイムトライアル</a:t>
            </a:r>
            <a:endParaRPr kumimoji="1" lang="en-US" altLang="ja-JP" sz="140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25" name="矢印: 五方向 24">
            <a:extLst>
              <a:ext uri="{FF2B5EF4-FFF2-40B4-BE49-F238E27FC236}">
                <a16:creationId xmlns:a16="http://schemas.microsoft.com/office/drawing/2014/main" id="{0B8E5A15-D021-84DB-6D0F-DEA27BCE7E2A}"/>
              </a:ext>
            </a:extLst>
          </p:cNvPr>
          <p:cNvSpPr/>
          <p:nvPr/>
        </p:nvSpPr>
        <p:spPr>
          <a:xfrm>
            <a:off x="7400134" y="1332611"/>
            <a:ext cx="2671527" cy="580996"/>
          </a:xfrm>
          <a:prstGeom prst="homePlat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ダウン＆体操</a:t>
            </a:r>
            <a:endParaRPr kumimoji="1" lang="en-US" altLang="ja-JP" sz="140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26" name="矢印: 五方向 25">
            <a:extLst>
              <a:ext uri="{FF2B5EF4-FFF2-40B4-BE49-F238E27FC236}">
                <a16:creationId xmlns:a16="http://schemas.microsoft.com/office/drawing/2014/main" id="{BA8718CA-D6AD-3C64-3A6D-A0EBDFE9FCFC}"/>
              </a:ext>
            </a:extLst>
          </p:cNvPr>
          <p:cNvSpPr/>
          <p:nvPr/>
        </p:nvSpPr>
        <p:spPr>
          <a:xfrm>
            <a:off x="2776375" y="1332611"/>
            <a:ext cx="976116" cy="580996"/>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休憩</a:t>
            </a:r>
          </a:p>
        </p:txBody>
      </p:sp>
      <p:sp>
        <p:nvSpPr>
          <p:cNvPr id="27" name="矢印: 五方向 26">
            <a:extLst>
              <a:ext uri="{FF2B5EF4-FFF2-40B4-BE49-F238E27FC236}">
                <a16:creationId xmlns:a16="http://schemas.microsoft.com/office/drawing/2014/main" id="{75FCE763-8A47-6C19-5F1B-04648A9759D0}"/>
              </a:ext>
            </a:extLst>
          </p:cNvPr>
          <p:cNvSpPr/>
          <p:nvPr/>
        </p:nvSpPr>
        <p:spPr>
          <a:xfrm>
            <a:off x="6424018" y="1332611"/>
            <a:ext cx="976116" cy="580996"/>
          </a:xfrm>
          <a:prstGeom prst="homePlat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休憩</a:t>
            </a:r>
          </a:p>
        </p:txBody>
      </p:sp>
      <p:sp>
        <p:nvSpPr>
          <p:cNvPr id="28" name="矢印: 五方向 27">
            <a:extLst>
              <a:ext uri="{FF2B5EF4-FFF2-40B4-BE49-F238E27FC236}">
                <a16:creationId xmlns:a16="http://schemas.microsoft.com/office/drawing/2014/main" id="{ABE88633-A7ED-A554-A7B9-5CF90DA06C8A}"/>
              </a:ext>
            </a:extLst>
          </p:cNvPr>
          <p:cNvSpPr/>
          <p:nvPr/>
        </p:nvSpPr>
        <p:spPr>
          <a:xfrm>
            <a:off x="10091231" y="1332611"/>
            <a:ext cx="976116" cy="580996"/>
          </a:xfrm>
          <a:prstGeom prst="homePlat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諸連絡</a:t>
            </a:r>
          </a:p>
        </p:txBody>
      </p:sp>
      <p:sp>
        <p:nvSpPr>
          <p:cNvPr id="30" name="テキスト ボックス 29">
            <a:extLst>
              <a:ext uri="{FF2B5EF4-FFF2-40B4-BE49-F238E27FC236}">
                <a16:creationId xmlns:a16="http://schemas.microsoft.com/office/drawing/2014/main" id="{81C3EA83-0829-A446-4722-A20E336BA92C}"/>
              </a:ext>
            </a:extLst>
          </p:cNvPr>
          <p:cNvSpPr txBox="1"/>
          <p:nvPr/>
        </p:nvSpPr>
        <p:spPr>
          <a:xfrm>
            <a:off x="176634" y="896844"/>
            <a:ext cx="2646878" cy="461665"/>
          </a:xfrm>
          <a:prstGeom prst="rect">
            <a:avLst/>
          </a:prstGeom>
          <a:noFill/>
        </p:spPr>
        <p:txBody>
          <a:bodyPr wrap="none" rtlCol="0">
            <a:spAutoFit/>
          </a:bodyPr>
          <a:lstStyle/>
          <a:p>
            <a:r>
              <a:rPr kumimoji="1" lang="ja-JP" altLang="en-US" sz="2400" b="1">
                <a:latin typeface="UD デジタル 教科書体 NK-B" panose="02020700000000000000" pitchFamily="18" charset="-128"/>
                <a:ea typeface="UD デジタル 教科書体 NK-B" panose="02020700000000000000" pitchFamily="18" charset="-128"/>
              </a:rPr>
              <a:t>■練習当日の流れ</a:t>
            </a:r>
          </a:p>
        </p:txBody>
      </p:sp>
      <p:sp>
        <p:nvSpPr>
          <p:cNvPr id="31" name="テキスト ボックス 30">
            <a:extLst>
              <a:ext uri="{FF2B5EF4-FFF2-40B4-BE49-F238E27FC236}">
                <a16:creationId xmlns:a16="http://schemas.microsoft.com/office/drawing/2014/main" id="{50EAB8EA-5DAA-482D-8E8B-37C248577EFD}"/>
              </a:ext>
            </a:extLst>
          </p:cNvPr>
          <p:cNvSpPr txBox="1"/>
          <p:nvPr/>
        </p:nvSpPr>
        <p:spPr>
          <a:xfrm>
            <a:off x="11080674" y="1404889"/>
            <a:ext cx="800219" cy="461665"/>
          </a:xfrm>
          <a:prstGeom prst="rect">
            <a:avLst/>
          </a:prstGeom>
          <a:noFill/>
        </p:spPr>
        <p:txBody>
          <a:bodyPr wrap="none" rtlCol="0">
            <a:spAutoFit/>
          </a:bodyPr>
          <a:lstStyle/>
          <a:p>
            <a:r>
              <a:rPr lang="ja-JP" altLang="en-US" sz="2400" b="1">
                <a:latin typeface="UD デジタル 教科書体 NK-B" panose="02020700000000000000" pitchFamily="18" charset="-128"/>
                <a:ea typeface="UD デジタル 教科書体 NK-B" panose="02020700000000000000" pitchFamily="18" charset="-128"/>
              </a:rPr>
              <a:t>解散</a:t>
            </a:r>
            <a:endParaRPr kumimoji="1" lang="ja-JP" altLang="en-US" sz="2400" b="1">
              <a:latin typeface="UD デジタル 教科書体 NK-B" panose="02020700000000000000" pitchFamily="18" charset="-128"/>
              <a:ea typeface="UD デジタル 教科書体 NK-B" panose="02020700000000000000" pitchFamily="18" charset="-128"/>
            </a:endParaRPr>
          </a:p>
        </p:txBody>
      </p:sp>
      <p:sp>
        <p:nvSpPr>
          <p:cNvPr id="33" name="テキスト ボックス 32">
            <a:extLst>
              <a:ext uri="{FF2B5EF4-FFF2-40B4-BE49-F238E27FC236}">
                <a16:creationId xmlns:a16="http://schemas.microsoft.com/office/drawing/2014/main" id="{E129969E-B23E-78BC-1712-855A5B56164C}"/>
              </a:ext>
            </a:extLst>
          </p:cNvPr>
          <p:cNvSpPr txBox="1"/>
          <p:nvPr/>
        </p:nvSpPr>
        <p:spPr>
          <a:xfrm>
            <a:off x="176634" y="2086074"/>
            <a:ext cx="2637260" cy="461665"/>
          </a:xfrm>
          <a:prstGeom prst="rect">
            <a:avLst/>
          </a:prstGeom>
          <a:noFill/>
        </p:spPr>
        <p:txBody>
          <a:bodyPr wrap="none" rtlCol="0">
            <a:spAutoFit/>
          </a:bodyPr>
          <a:lstStyle/>
          <a:p>
            <a:r>
              <a:rPr kumimoji="1" lang="ja-JP" altLang="en-US" sz="2400" b="1">
                <a:latin typeface="UD デジタル 教科書体 NK-B" panose="02020700000000000000" pitchFamily="18" charset="-128"/>
                <a:ea typeface="UD デジタル 教科書体 NK-B" panose="02020700000000000000" pitchFamily="18" charset="-128"/>
              </a:rPr>
              <a:t>■出欠確認の方法</a:t>
            </a:r>
          </a:p>
        </p:txBody>
      </p:sp>
      <p:sp>
        <p:nvSpPr>
          <p:cNvPr id="34" name="テキスト ボックス 33">
            <a:extLst>
              <a:ext uri="{FF2B5EF4-FFF2-40B4-BE49-F238E27FC236}">
                <a16:creationId xmlns:a16="http://schemas.microsoft.com/office/drawing/2014/main" id="{F82E7568-2CC1-AB0F-897D-172DC5E604B2}"/>
              </a:ext>
            </a:extLst>
          </p:cNvPr>
          <p:cNvSpPr txBox="1"/>
          <p:nvPr/>
        </p:nvSpPr>
        <p:spPr>
          <a:xfrm>
            <a:off x="78416" y="2566703"/>
            <a:ext cx="1367682" cy="338554"/>
          </a:xfrm>
          <a:prstGeom prst="rect">
            <a:avLst/>
          </a:prstGeom>
          <a:noFill/>
        </p:spPr>
        <p:txBody>
          <a:bodyPr wrap="none" rtlCol="0">
            <a:spAutoFit/>
          </a:bodyPr>
          <a:lstStyle/>
          <a:p>
            <a:r>
              <a:rPr lang="en-US" altLang="ja-JP" sz="1600" b="1">
                <a:latin typeface="UD デジタル 教科書体 NK-B" panose="02020700000000000000" pitchFamily="18" charset="-128"/>
                <a:ea typeface="UD デジタル 教科書体 NK-B" panose="02020700000000000000" pitchFamily="18" charset="-128"/>
              </a:rPr>
              <a:t>BAND</a:t>
            </a:r>
            <a:r>
              <a:rPr lang="ja-JP" altLang="en-US" sz="1600" b="1">
                <a:latin typeface="UD デジタル 教科書体 NK-B" panose="02020700000000000000" pitchFamily="18" charset="-128"/>
                <a:ea typeface="UD デジタル 教科書体 NK-B" panose="02020700000000000000" pitchFamily="18" charset="-128"/>
              </a:rPr>
              <a:t>アプリ</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sp>
        <p:nvSpPr>
          <p:cNvPr id="35" name="テキスト ボックス 34">
            <a:extLst>
              <a:ext uri="{FF2B5EF4-FFF2-40B4-BE49-F238E27FC236}">
                <a16:creationId xmlns:a16="http://schemas.microsoft.com/office/drawing/2014/main" id="{4D8BF223-7192-F661-18FC-2CF6A1BC3026}"/>
              </a:ext>
            </a:extLst>
          </p:cNvPr>
          <p:cNvSpPr txBox="1"/>
          <p:nvPr/>
        </p:nvSpPr>
        <p:spPr>
          <a:xfrm>
            <a:off x="3062519" y="2566703"/>
            <a:ext cx="1159292"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ホーム画面</a:t>
            </a:r>
          </a:p>
        </p:txBody>
      </p:sp>
      <p:sp>
        <p:nvSpPr>
          <p:cNvPr id="36" name="正方形/長方形 35">
            <a:extLst>
              <a:ext uri="{FF2B5EF4-FFF2-40B4-BE49-F238E27FC236}">
                <a16:creationId xmlns:a16="http://schemas.microsoft.com/office/drawing/2014/main" id="{6DA73A70-A22E-1996-A623-870A98438D65}"/>
              </a:ext>
            </a:extLst>
          </p:cNvPr>
          <p:cNvSpPr/>
          <p:nvPr/>
        </p:nvSpPr>
        <p:spPr>
          <a:xfrm>
            <a:off x="3748147" y="6190696"/>
            <a:ext cx="284672" cy="33855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吹き出し: 四角形 36">
            <a:extLst>
              <a:ext uri="{FF2B5EF4-FFF2-40B4-BE49-F238E27FC236}">
                <a16:creationId xmlns:a16="http://schemas.microsoft.com/office/drawing/2014/main" id="{28D80614-7703-0B18-69DF-DDDE9FAEC1F9}"/>
              </a:ext>
            </a:extLst>
          </p:cNvPr>
          <p:cNvSpPr/>
          <p:nvPr/>
        </p:nvSpPr>
        <p:spPr>
          <a:xfrm>
            <a:off x="3553954" y="5508865"/>
            <a:ext cx="1005076" cy="580996"/>
          </a:xfrm>
          <a:prstGeom prst="wedgeRectCallout">
            <a:avLst>
              <a:gd name="adj1" fmla="val -20833"/>
              <a:gd name="adj2" fmla="val 62501"/>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「予定表」を</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タップ</a:t>
            </a:r>
          </a:p>
        </p:txBody>
      </p:sp>
      <p:sp>
        <p:nvSpPr>
          <p:cNvPr id="38" name="テキスト ボックス 37">
            <a:extLst>
              <a:ext uri="{FF2B5EF4-FFF2-40B4-BE49-F238E27FC236}">
                <a16:creationId xmlns:a16="http://schemas.microsoft.com/office/drawing/2014/main" id="{483C9A43-7F46-7329-A376-63FDC3393B57}"/>
              </a:ext>
            </a:extLst>
          </p:cNvPr>
          <p:cNvSpPr txBox="1"/>
          <p:nvPr/>
        </p:nvSpPr>
        <p:spPr>
          <a:xfrm>
            <a:off x="4975330" y="2566703"/>
            <a:ext cx="1210588"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予定表画面</a:t>
            </a:r>
          </a:p>
        </p:txBody>
      </p:sp>
      <p:sp>
        <p:nvSpPr>
          <p:cNvPr id="39" name="正方形/長方形 38">
            <a:extLst>
              <a:ext uri="{FF2B5EF4-FFF2-40B4-BE49-F238E27FC236}">
                <a16:creationId xmlns:a16="http://schemas.microsoft.com/office/drawing/2014/main" id="{A9EDA12B-43CD-256D-7A5A-82F07ADAA3C4}"/>
              </a:ext>
            </a:extLst>
          </p:cNvPr>
          <p:cNvSpPr/>
          <p:nvPr/>
        </p:nvSpPr>
        <p:spPr>
          <a:xfrm>
            <a:off x="7582503" y="4948493"/>
            <a:ext cx="460498" cy="439602"/>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吹き出し: 四角形 39">
            <a:extLst>
              <a:ext uri="{FF2B5EF4-FFF2-40B4-BE49-F238E27FC236}">
                <a16:creationId xmlns:a16="http://schemas.microsoft.com/office/drawing/2014/main" id="{333B0CD5-05E4-5956-A76C-59D688DD58D2}"/>
              </a:ext>
            </a:extLst>
          </p:cNvPr>
          <p:cNvSpPr/>
          <p:nvPr/>
        </p:nvSpPr>
        <p:spPr>
          <a:xfrm>
            <a:off x="6927319" y="4283626"/>
            <a:ext cx="1115682" cy="580996"/>
          </a:xfrm>
          <a:prstGeom prst="wedgeRectCallout">
            <a:avLst>
              <a:gd name="adj1" fmla="val 26332"/>
              <a:gd name="adj2" fmla="val 75864"/>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確認したい</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予定をタップ</a:t>
            </a:r>
            <a:endPar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182FBB49-DF8C-A7BB-E234-2F80C1DDEB4D}"/>
              </a:ext>
            </a:extLst>
          </p:cNvPr>
          <p:cNvSpPr txBox="1"/>
          <p:nvPr/>
        </p:nvSpPr>
        <p:spPr>
          <a:xfrm>
            <a:off x="8214150" y="2566703"/>
            <a:ext cx="2127505"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予定の詳細</a:t>
            </a:r>
            <a:r>
              <a:rPr kumimoji="1" lang="en-US" altLang="ja-JP" sz="1600" b="1">
                <a:latin typeface="UD デジタル 教科書体 NK-B" panose="02020700000000000000" pitchFamily="18" charset="-128"/>
                <a:ea typeface="UD デジタル 教科書体 NK-B" panose="02020700000000000000" pitchFamily="18" charset="-128"/>
              </a:rPr>
              <a:t>/</a:t>
            </a:r>
            <a:r>
              <a:rPr kumimoji="1" lang="ja-JP" altLang="en-US" sz="1600" b="1">
                <a:latin typeface="UD デジタル 教科書体 NK-B" panose="02020700000000000000" pitchFamily="18" charset="-128"/>
                <a:ea typeface="UD デジタル 教科書体 NK-B" panose="02020700000000000000" pitchFamily="18" charset="-128"/>
              </a:rPr>
              <a:t>回答画面</a:t>
            </a:r>
          </a:p>
        </p:txBody>
      </p:sp>
      <p:sp>
        <p:nvSpPr>
          <p:cNvPr id="42" name="正方形/長方形 41">
            <a:extLst>
              <a:ext uri="{FF2B5EF4-FFF2-40B4-BE49-F238E27FC236}">
                <a16:creationId xmlns:a16="http://schemas.microsoft.com/office/drawing/2014/main" id="{55DE0545-00EE-CB20-FCF0-135A966531F0}"/>
              </a:ext>
            </a:extLst>
          </p:cNvPr>
          <p:cNvSpPr/>
          <p:nvPr/>
        </p:nvSpPr>
        <p:spPr>
          <a:xfrm>
            <a:off x="8292250" y="3365350"/>
            <a:ext cx="1506162" cy="54071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吹き出し: 四角形 42">
            <a:extLst>
              <a:ext uri="{FF2B5EF4-FFF2-40B4-BE49-F238E27FC236}">
                <a16:creationId xmlns:a16="http://schemas.microsoft.com/office/drawing/2014/main" id="{4321C28C-973A-EFEE-3CD9-B9F169846132}"/>
              </a:ext>
            </a:extLst>
          </p:cNvPr>
          <p:cNvSpPr/>
          <p:nvPr/>
        </p:nvSpPr>
        <p:spPr>
          <a:xfrm>
            <a:off x="9918036" y="3319628"/>
            <a:ext cx="1810592" cy="580996"/>
          </a:xfrm>
          <a:prstGeom prst="wedgeRectCallout">
            <a:avLst>
              <a:gd name="adj1" fmla="val -58067"/>
              <a:gd name="adj2" fmla="val -938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集合場所、時間等の</a:t>
            </a:r>
            <a:endParaRPr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詳細情報を記載してます</a:t>
            </a:r>
          </a:p>
        </p:txBody>
      </p:sp>
      <p:sp>
        <p:nvSpPr>
          <p:cNvPr id="44" name="正方形/長方形 43">
            <a:extLst>
              <a:ext uri="{FF2B5EF4-FFF2-40B4-BE49-F238E27FC236}">
                <a16:creationId xmlns:a16="http://schemas.microsoft.com/office/drawing/2014/main" id="{F060FF1F-9B3C-2F3F-5BFA-ADD3105A50BB}"/>
              </a:ext>
            </a:extLst>
          </p:cNvPr>
          <p:cNvSpPr/>
          <p:nvPr/>
        </p:nvSpPr>
        <p:spPr>
          <a:xfrm>
            <a:off x="8292249" y="3948221"/>
            <a:ext cx="2320413" cy="625903"/>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吹き出し: 四角形 44">
            <a:extLst>
              <a:ext uri="{FF2B5EF4-FFF2-40B4-BE49-F238E27FC236}">
                <a16:creationId xmlns:a16="http://schemas.microsoft.com/office/drawing/2014/main" id="{BF7ABB95-1FDC-0B30-C06E-270B419BBC5F}"/>
              </a:ext>
            </a:extLst>
          </p:cNvPr>
          <p:cNvSpPr/>
          <p:nvPr/>
        </p:nvSpPr>
        <p:spPr>
          <a:xfrm>
            <a:off x="10665775" y="3993128"/>
            <a:ext cx="1282435" cy="580996"/>
          </a:xfrm>
          <a:prstGeom prst="wedgeRectCallout">
            <a:avLst>
              <a:gd name="adj1" fmla="val -57324"/>
              <a:gd name="adj2" fmla="val -14304"/>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出欠予定を記入</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〆切：</a:t>
            </a:r>
            <a:r>
              <a:rPr lang="en-US" altLang="ja-JP" sz="1200">
                <a:solidFill>
                  <a:schemeClr val="tx1"/>
                </a:solidFill>
                <a:latin typeface="UD デジタル 教科書体 NK-B" panose="02020700000000000000" pitchFamily="18" charset="-128"/>
                <a:ea typeface="UD デジタル 教科書体 NK-B" panose="02020700000000000000" pitchFamily="18" charset="-128"/>
              </a:rPr>
              <a:t>2</a:t>
            </a: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日前</a:t>
            </a:r>
          </a:p>
        </p:txBody>
      </p:sp>
      <p:sp>
        <p:nvSpPr>
          <p:cNvPr id="46" name="正方形/長方形 45">
            <a:extLst>
              <a:ext uri="{FF2B5EF4-FFF2-40B4-BE49-F238E27FC236}">
                <a16:creationId xmlns:a16="http://schemas.microsoft.com/office/drawing/2014/main" id="{927C8DD9-CEB1-FF2A-2C67-DAB7A810C741}"/>
              </a:ext>
            </a:extLst>
          </p:cNvPr>
          <p:cNvSpPr/>
          <p:nvPr/>
        </p:nvSpPr>
        <p:spPr>
          <a:xfrm>
            <a:off x="3006040" y="2509878"/>
            <a:ext cx="9032649" cy="4186196"/>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A88B6863-25EB-B767-4EDA-B3D74DDCB8D6}"/>
              </a:ext>
            </a:extLst>
          </p:cNvPr>
          <p:cNvSpPr txBox="1"/>
          <p:nvPr/>
        </p:nvSpPr>
        <p:spPr>
          <a:xfrm>
            <a:off x="76329" y="4723919"/>
            <a:ext cx="3182583" cy="1323439"/>
          </a:xfrm>
          <a:prstGeom prst="rect">
            <a:avLst/>
          </a:prstGeom>
          <a:noFill/>
        </p:spPr>
        <p:txBody>
          <a:bodyPr wrap="square" rtlCol="0">
            <a:spAutoFit/>
          </a:bodyPr>
          <a:lstStyle/>
          <a:p>
            <a:r>
              <a:rPr kumimoji="1" lang="en-US" altLang="ja-JP" sz="1600" b="1">
                <a:latin typeface="UD デジタル 教科書体 NK-B" panose="02020700000000000000" pitchFamily="18" charset="-128"/>
                <a:ea typeface="UD デジタル 教科書体 NK-B" panose="02020700000000000000" pitchFamily="18" charset="-128"/>
              </a:rPr>
              <a:t>&lt;</a:t>
            </a:r>
            <a:r>
              <a:rPr kumimoji="1" lang="ja-JP" altLang="en-US" sz="1600" b="1">
                <a:latin typeface="UD デジタル 教科書体 NK-B" panose="02020700000000000000" pitchFamily="18" charset="-128"/>
                <a:ea typeface="UD デジタル 教科書体 NK-B" panose="02020700000000000000" pitchFamily="18" charset="-128"/>
              </a:rPr>
              <a:t>お願い事項</a:t>
            </a:r>
            <a:r>
              <a:rPr kumimoji="1" lang="en-US" altLang="ja-JP" sz="1600" b="1">
                <a:latin typeface="UD デジタル 教科書体 NK-B" panose="02020700000000000000" pitchFamily="18" charset="-128"/>
                <a:ea typeface="UD デジタル 教科書体 NK-B" panose="02020700000000000000" pitchFamily="18" charset="-128"/>
              </a:rPr>
              <a:t>&gt;</a:t>
            </a:r>
          </a:p>
          <a:p>
            <a:r>
              <a:rPr lang="ja-JP" altLang="en-US" sz="1600" b="1">
                <a:latin typeface="UD デジタル 教科書体 NK-B" panose="02020700000000000000" pitchFamily="18" charset="-128"/>
                <a:ea typeface="UD デジタル 教科書体 NK-B" panose="02020700000000000000" pitchFamily="18" charset="-128"/>
              </a:rPr>
              <a:t>①出欠予定の入力</a:t>
            </a:r>
            <a:endParaRPr lang="en-US" altLang="ja-JP" sz="1600" b="1">
              <a:latin typeface="UD デジタル 教科書体 NK-B" panose="02020700000000000000" pitchFamily="18" charset="-128"/>
              <a:ea typeface="UD デジタル 教科書体 NK-B" panose="02020700000000000000" pitchFamily="18" charset="-128"/>
            </a:endParaRPr>
          </a:p>
          <a:p>
            <a:r>
              <a:rPr kumimoji="1" lang="ja-JP" altLang="en-US" sz="1600" b="1">
                <a:latin typeface="UD デジタル 教科書体 NK-B" panose="02020700000000000000" pitchFamily="18" charset="-128"/>
                <a:ea typeface="UD デジタル 教科書体 NK-B" panose="02020700000000000000" pitchFamily="18" charset="-128"/>
              </a:rPr>
              <a:t>　⇒</a:t>
            </a:r>
            <a:r>
              <a:rPr kumimoji="1" lang="ja-JP" altLang="en-US" sz="1600" b="1" u="sng">
                <a:solidFill>
                  <a:srgbClr val="FF0000"/>
                </a:solidFill>
                <a:latin typeface="UD デジタル 教科書体 NK-B" panose="02020700000000000000" pitchFamily="18" charset="-128"/>
                <a:ea typeface="UD デジタル 教科書体 NK-B" panose="02020700000000000000" pitchFamily="18" charset="-128"/>
              </a:rPr>
              <a:t>ドリンク準備本数把握の為</a:t>
            </a:r>
            <a:endParaRPr kumimoji="1" lang="en-US" altLang="ja-JP" sz="1600"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sz="1600" b="1">
                <a:latin typeface="UD デジタル 教科書体 NK-B" panose="02020700000000000000" pitchFamily="18" charset="-128"/>
                <a:ea typeface="UD デジタル 教科書体 NK-B" panose="02020700000000000000" pitchFamily="18" charset="-128"/>
              </a:rPr>
              <a:t>②練習日の</a:t>
            </a:r>
            <a:r>
              <a:rPr lang="en-US" altLang="ja-JP" sz="1600" b="1">
                <a:latin typeface="UD デジタル 教科書体 NK-B" panose="02020700000000000000" pitchFamily="18" charset="-128"/>
                <a:ea typeface="UD デジタル 教科書体 NK-B" panose="02020700000000000000" pitchFamily="18" charset="-128"/>
              </a:rPr>
              <a:t>2</a:t>
            </a:r>
            <a:r>
              <a:rPr lang="ja-JP" altLang="en-US" sz="1600" b="1">
                <a:latin typeface="UD デジタル 教科書体 NK-B" panose="02020700000000000000" pitchFamily="18" charset="-128"/>
                <a:ea typeface="UD デジタル 教科書体 NK-B" panose="02020700000000000000" pitchFamily="18" charset="-128"/>
              </a:rPr>
              <a:t>日前までに入力</a:t>
            </a:r>
            <a:endParaRPr lang="en-US" altLang="ja-JP" sz="1600" b="1">
              <a:latin typeface="UD デジタル 教科書体 NK-B" panose="02020700000000000000" pitchFamily="18" charset="-128"/>
              <a:ea typeface="UD デジタル 教科書体 NK-B" panose="02020700000000000000" pitchFamily="18" charset="-128"/>
            </a:endParaRPr>
          </a:p>
          <a:p>
            <a:r>
              <a:rPr kumimoji="1" lang="ja-JP" altLang="en-US" sz="1600" b="1">
                <a:latin typeface="UD デジタル 教科書体 NK-B" panose="02020700000000000000" pitchFamily="18" charset="-128"/>
                <a:ea typeface="UD デジタル 教科書体 NK-B" panose="02020700000000000000" pitchFamily="18" charset="-128"/>
              </a:rPr>
              <a:t>　⇒</a:t>
            </a:r>
            <a:r>
              <a:rPr kumimoji="1" lang="ja-JP" altLang="en-US" sz="1600" b="1" u="sng">
                <a:solidFill>
                  <a:srgbClr val="FF0000"/>
                </a:solidFill>
                <a:latin typeface="UD デジタル 教科書体 NK-B" panose="02020700000000000000" pitchFamily="18" charset="-128"/>
                <a:ea typeface="UD デジタル 教科書体 NK-B" panose="02020700000000000000" pitchFamily="18" charset="-128"/>
              </a:rPr>
              <a:t>ドリンク準備手配の為</a:t>
            </a:r>
            <a:endParaRPr kumimoji="1" lang="en-US" altLang="ja-JP" sz="1600" b="1" u="sng">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48" name="テキスト ボックス 47">
            <a:extLst>
              <a:ext uri="{FF2B5EF4-FFF2-40B4-BE49-F238E27FC236}">
                <a16:creationId xmlns:a16="http://schemas.microsoft.com/office/drawing/2014/main" id="{27C7D830-09F9-B4FE-23C6-413E49322281}"/>
              </a:ext>
            </a:extLst>
          </p:cNvPr>
          <p:cNvSpPr txBox="1"/>
          <p:nvPr/>
        </p:nvSpPr>
        <p:spPr>
          <a:xfrm>
            <a:off x="76329" y="6087068"/>
            <a:ext cx="3182583" cy="646331"/>
          </a:xfrm>
          <a:prstGeom prst="rect">
            <a:avLst/>
          </a:prstGeom>
          <a:noFill/>
        </p:spPr>
        <p:txBody>
          <a:bodyPr wrap="square" rtlCol="0">
            <a:spAutoFit/>
          </a:bodyPr>
          <a:lstStyle/>
          <a:p>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b="1" u="sng">
                <a:solidFill>
                  <a:srgbClr val="FF0000"/>
                </a:solidFill>
                <a:latin typeface="UD デジタル 教科書体 NK-B" panose="02020700000000000000" pitchFamily="18" charset="-128"/>
                <a:ea typeface="UD デジタル 教科書体 NK-B" panose="02020700000000000000" pitchFamily="18" charset="-128"/>
              </a:rPr>
              <a:t>迷ったら「参加」を選択！</a:t>
            </a:r>
            <a:endParaRPr kumimoji="1" lang="en-US" altLang="ja-JP"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b="1">
                <a:solidFill>
                  <a:srgbClr val="FF0000"/>
                </a:solidFill>
                <a:latin typeface="UD デジタル 教科書体 NK-B" panose="02020700000000000000" pitchFamily="18" charset="-128"/>
                <a:ea typeface="UD デジタル 教科書体 NK-B" panose="02020700000000000000" pitchFamily="18" charset="-128"/>
              </a:rPr>
              <a:t>　　</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ドタキャン</a:t>
            </a:r>
            <a:r>
              <a:rPr lang="en-US" altLang="ja-JP" b="1" u="sng">
                <a:solidFill>
                  <a:srgbClr val="FF0000"/>
                </a:solidFill>
                <a:latin typeface="UD デジタル 教科書体 NK-B" panose="02020700000000000000" pitchFamily="18" charset="-128"/>
                <a:ea typeface="UD デジタル 教科書体 NK-B" panose="02020700000000000000" pitchFamily="18" charset="-128"/>
              </a:rPr>
              <a:t>OK</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です！</a:t>
            </a:r>
            <a:endParaRPr kumimoji="1" lang="en-US" altLang="ja-JP" b="1" u="sng">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A998D95A-7B2C-9A72-0EB4-24C276DC1431}"/>
              </a:ext>
            </a:extLst>
          </p:cNvPr>
          <p:cNvSpPr txBox="1"/>
          <p:nvPr/>
        </p:nvSpPr>
        <p:spPr>
          <a:xfrm>
            <a:off x="12372355" y="699963"/>
            <a:ext cx="1488500" cy="369332"/>
          </a:xfrm>
          <a:prstGeom prst="rect">
            <a:avLst/>
          </a:prstGeom>
          <a:noFill/>
        </p:spPr>
        <p:txBody>
          <a:bodyPr wrap="square" rtlCol="0">
            <a:spAutoFit/>
          </a:bodyPr>
          <a:lstStyle/>
          <a:p>
            <a:r>
              <a:rPr kumimoji="1" lang="ja-JP" altLang="en-US"/>
              <a:t>１分</a:t>
            </a:r>
          </a:p>
        </p:txBody>
      </p:sp>
      <p:sp>
        <p:nvSpPr>
          <p:cNvPr id="3" name="テキスト ボックス 2">
            <a:extLst>
              <a:ext uri="{FF2B5EF4-FFF2-40B4-BE49-F238E27FC236}">
                <a16:creationId xmlns:a16="http://schemas.microsoft.com/office/drawing/2014/main" id="{E0EEF2F9-6449-B7F1-E5F9-9AB6FEC94316}"/>
              </a:ext>
            </a:extLst>
          </p:cNvPr>
          <p:cNvSpPr txBox="1"/>
          <p:nvPr/>
        </p:nvSpPr>
        <p:spPr>
          <a:xfrm>
            <a:off x="12348927" y="72428"/>
            <a:ext cx="461726"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en-US" altLang="ja-JP"/>
              <a:t>W</a:t>
            </a:r>
          </a:p>
        </p:txBody>
      </p:sp>
    </p:spTree>
    <p:extLst>
      <p:ext uri="{BB962C8B-B14F-4D97-AF65-F5344CB8AC3E}">
        <p14:creationId xmlns:p14="http://schemas.microsoft.com/office/powerpoint/2010/main" val="139595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a:extLst>
              <a:ext uri="{FF2B5EF4-FFF2-40B4-BE49-F238E27FC236}">
                <a16:creationId xmlns:a16="http://schemas.microsoft.com/office/drawing/2014/main" id="{41D7828B-88A7-456E-A8B6-02710B8AC289}"/>
              </a:ext>
            </a:extLst>
          </p:cNvPr>
          <p:cNvSpPr txBox="1">
            <a:spLocks/>
          </p:cNvSpPr>
          <p:nvPr/>
        </p:nvSpPr>
        <p:spPr>
          <a:xfrm>
            <a:off x="1" y="0"/>
            <a:ext cx="12192000"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dirty="0">
                <a:ln>
                  <a:solidFill>
                    <a:schemeClr val="tx1">
                      <a:lumMod val="75000"/>
                      <a:lumOff val="25000"/>
                    </a:schemeClr>
                  </a:solidFill>
                </a:ln>
                <a:solidFill>
                  <a:schemeClr val="tx1"/>
                </a:solidFill>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参考）練習場所・練習風景</a:t>
            </a:r>
          </a:p>
        </p:txBody>
      </p:sp>
      <p:pic>
        <p:nvPicPr>
          <p:cNvPr id="9" name="図 8">
            <a:extLst>
              <a:ext uri="{FF2B5EF4-FFF2-40B4-BE49-F238E27FC236}">
                <a16:creationId xmlns:a16="http://schemas.microsoft.com/office/drawing/2014/main" id="{ACBD1D4A-6669-0520-6584-C9BD744A2079}"/>
              </a:ext>
            </a:extLst>
          </p:cNvPr>
          <p:cNvPicPr>
            <a:picLocks noChangeAspect="1"/>
          </p:cNvPicPr>
          <p:nvPr/>
        </p:nvPicPr>
        <p:blipFill rotWithShape="1">
          <a:blip r:embed="rId2"/>
          <a:srcRect t="26565" r="21245" b="33424"/>
          <a:stretch/>
        </p:blipFill>
        <p:spPr>
          <a:xfrm>
            <a:off x="257175" y="1027692"/>
            <a:ext cx="2296116" cy="1877433"/>
          </a:xfrm>
          <a:prstGeom prst="rect">
            <a:avLst/>
          </a:prstGeom>
        </p:spPr>
      </p:pic>
      <p:sp>
        <p:nvSpPr>
          <p:cNvPr id="10" name="テキスト ボックス 9">
            <a:extLst>
              <a:ext uri="{FF2B5EF4-FFF2-40B4-BE49-F238E27FC236}">
                <a16:creationId xmlns:a16="http://schemas.microsoft.com/office/drawing/2014/main" id="{55C375F3-8CDA-6CB0-41B7-853BE387A219}"/>
              </a:ext>
            </a:extLst>
          </p:cNvPr>
          <p:cNvSpPr txBox="1"/>
          <p:nvPr/>
        </p:nvSpPr>
        <p:spPr>
          <a:xfrm>
            <a:off x="145349" y="748878"/>
            <a:ext cx="2898550" cy="338554"/>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■本社グランド（約</a:t>
            </a:r>
            <a:r>
              <a:rPr lang="en-US" altLang="ja-JP" sz="1600" b="1">
                <a:latin typeface="UD デジタル 教科書体 NK-B" panose="02020700000000000000" pitchFamily="18" charset="-128"/>
                <a:ea typeface="UD デジタル 教科書体 NK-B" panose="02020700000000000000" pitchFamily="18" charset="-128"/>
              </a:rPr>
              <a:t>332m/</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sp>
        <p:nvSpPr>
          <p:cNvPr id="13" name="テキスト ボックス 12">
            <a:extLst>
              <a:ext uri="{FF2B5EF4-FFF2-40B4-BE49-F238E27FC236}">
                <a16:creationId xmlns:a16="http://schemas.microsoft.com/office/drawing/2014/main" id="{397203F5-FD7E-F991-1A6F-434E8CCFB8B7}"/>
              </a:ext>
            </a:extLst>
          </p:cNvPr>
          <p:cNvSpPr txBox="1"/>
          <p:nvPr/>
        </p:nvSpPr>
        <p:spPr>
          <a:xfrm>
            <a:off x="145349" y="3219449"/>
            <a:ext cx="3313728" cy="338554"/>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■スポーツセンター（約</a:t>
            </a:r>
            <a:r>
              <a:rPr lang="en-US" altLang="ja-JP" sz="1600" b="1">
                <a:latin typeface="UD デジタル 教科書体 NK-B" panose="02020700000000000000" pitchFamily="18" charset="-128"/>
                <a:ea typeface="UD デジタル 教科書体 NK-B" panose="02020700000000000000" pitchFamily="18" charset="-128"/>
              </a:rPr>
              <a:t>2.4</a:t>
            </a:r>
            <a:r>
              <a:rPr lang="ja-JP" altLang="en-US" sz="1600" b="1">
                <a:latin typeface="UD デジタル 教科書体 NK-B" panose="02020700000000000000" pitchFamily="18" charset="-128"/>
                <a:ea typeface="UD デジタル 教科書体 NK-B" panose="02020700000000000000" pitchFamily="18" charset="-128"/>
              </a:rPr>
              <a:t>㎞</a:t>
            </a:r>
            <a:r>
              <a:rPr lang="en-US" altLang="ja-JP" sz="1600" b="1">
                <a:latin typeface="UD デジタル 教科書体 NK-B" panose="02020700000000000000" pitchFamily="18" charset="-128"/>
                <a:ea typeface="UD デジタル 教科書体 NK-B" panose="02020700000000000000" pitchFamily="18" charset="-128"/>
              </a:rPr>
              <a:t>/</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pic>
        <p:nvPicPr>
          <p:cNvPr id="14" name="Picture 16" descr="ｽﾎﾟｰﾂｾﾝﾀｰ全域図（改）05_A6">
            <a:extLst>
              <a:ext uri="{FF2B5EF4-FFF2-40B4-BE49-F238E27FC236}">
                <a16:creationId xmlns:a16="http://schemas.microsoft.com/office/drawing/2014/main" id="{09D73F1E-E7C4-A28C-88D5-12A21275A60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4890" t="1457" r="947" b="3561"/>
          <a:stretch/>
        </p:blipFill>
        <p:spPr bwMode="auto">
          <a:xfrm>
            <a:off x="49042" y="3759758"/>
            <a:ext cx="3286215" cy="233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フリーフォーム 12">
            <a:extLst>
              <a:ext uri="{FF2B5EF4-FFF2-40B4-BE49-F238E27FC236}">
                <a16:creationId xmlns:a16="http://schemas.microsoft.com/office/drawing/2014/main" id="{B08D1601-873D-9C68-1D5F-05C2AFA9168E}"/>
              </a:ext>
            </a:extLst>
          </p:cNvPr>
          <p:cNvSpPr/>
          <p:nvPr/>
        </p:nvSpPr>
        <p:spPr>
          <a:xfrm>
            <a:off x="793190" y="4084255"/>
            <a:ext cx="2423045" cy="1048137"/>
          </a:xfrm>
          <a:custGeom>
            <a:avLst/>
            <a:gdLst>
              <a:gd name="connsiteX0" fmla="*/ 3526971 w 5704114"/>
              <a:gd name="connsiteY0" fmla="*/ 1915886 h 2467429"/>
              <a:gd name="connsiteX1" fmla="*/ 3526971 w 5704114"/>
              <a:gd name="connsiteY1" fmla="*/ 1915886 h 2467429"/>
              <a:gd name="connsiteX2" fmla="*/ 3280228 w 5704114"/>
              <a:gd name="connsiteY2" fmla="*/ 1930400 h 2467429"/>
              <a:gd name="connsiteX3" fmla="*/ 0 w 5704114"/>
              <a:gd name="connsiteY3" fmla="*/ 1901371 h 2467429"/>
              <a:gd name="connsiteX4" fmla="*/ 174171 w 5704114"/>
              <a:gd name="connsiteY4" fmla="*/ 928914 h 2467429"/>
              <a:gd name="connsiteX5" fmla="*/ 377371 w 5704114"/>
              <a:gd name="connsiteY5" fmla="*/ 391886 h 2467429"/>
              <a:gd name="connsiteX6" fmla="*/ 609600 w 5704114"/>
              <a:gd name="connsiteY6" fmla="*/ 145143 h 2467429"/>
              <a:gd name="connsiteX7" fmla="*/ 783771 w 5704114"/>
              <a:gd name="connsiteY7" fmla="*/ 145143 h 2467429"/>
              <a:gd name="connsiteX8" fmla="*/ 1320800 w 5704114"/>
              <a:gd name="connsiteY8" fmla="*/ 130629 h 2467429"/>
              <a:gd name="connsiteX9" fmla="*/ 1654628 w 5704114"/>
              <a:gd name="connsiteY9" fmla="*/ 203200 h 2467429"/>
              <a:gd name="connsiteX10" fmla="*/ 1988457 w 5704114"/>
              <a:gd name="connsiteY10" fmla="*/ 87086 h 2467429"/>
              <a:gd name="connsiteX11" fmla="*/ 2293257 w 5704114"/>
              <a:gd name="connsiteY11" fmla="*/ 145143 h 2467429"/>
              <a:gd name="connsiteX12" fmla="*/ 2496457 w 5704114"/>
              <a:gd name="connsiteY12" fmla="*/ 145143 h 2467429"/>
              <a:gd name="connsiteX13" fmla="*/ 2815771 w 5704114"/>
              <a:gd name="connsiteY13" fmla="*/ 0 h 2467429"/>
              <a:gd name="connsiteX14" fmla="*/ 3294743 w 5704114"/>
              <a:gd name="connsiteY14" fmla="*/ 159657 h 2467429"/>
              <a:gd name="connsiteX15" fmla="*/ 3454400 w 5704114"/>
              <a:gd name="connsiteY15" fmla="*/ 174171 h 2467429"/>
              <a:gd name="connsiteX16" fmla="*/ 3657600 w 5704114"/>
              <a:gd name="connsiteY16" fmla="*/ 261257 h 2467429"/>
              <a:gd name="connsiteX17" fmla="*/ 3831771 w 5704114"/>
              <a:gd name="connsiteY17" fmla="*/ 435429 h 2467429"/>
              <a:gd name="connsiteX18" fmla="*/ 3831771 w 5704114"/>
              <a:gd name="connsiteY18" fmla="*/ 696686 h 2467429"/>
              <a:gd name="connsiteX19" fmla="*/ 3904343 w 5704114"/>
              <a:gd name="connsiteY19" fmla="*/ 899886 h 2467429"/>
              <a:gd name="connsiteX20" fmla="*/ 4151085 w 5704114"/>
              <a:gd name="connsiteY20" fmla="*/ 885371 h 2467429"/>
              <a:gd name="connsiteX21" fmla="*/ 4455885 w 5704114"/>
              <a:gd name="connsiteY21" fmla="*/ 885371 h 2467429"/>
              <a:gd name="connsiteX22" fmla="*/ 4920343 w 5704114"/>
              <a:gd name="connsiteY22" fmla="*/ 1103086 h 2467429"/>
              <a:gd name="connsiteX23" fmla="*/ 5312228 w 5704114"/>
              <a:gd name="connsiteY23" fmla="*/ 1378857 h 2467429"/>
              <a:gd name="connsiteX24" fmla="*/ 5544457 w 5704114"/>
              <a:gd name="connsiteY24" fmla="*/ 1930400 h 2467429"/>
              <a:gd name="connsiteX25" fmla="*/ 5704114 w 5704114"/>
              <a:gd name="connsiteY25" fmla="*/ 2467429 h 2467429"/>
              <a:gd name="connsiteX26" fmla="*/ 5080000 w 5704114"/>
              <a:gd name="connsiteY26" fmla="*/ 2438400 h 2467429"/>
              <a:gd name="connsiteX27" fmla="*/ 4847771 w 5704114"/>
              <a:gd name="connsiteY27" fmla="*/ 2438400 h 2467429"/>
              <a:gd name="connsiteX28" fmla="*/ 4572000 w 5704114"/>
              <a:gd name="connsiteY28" fmla="*/ 2206171 h 2467429"/>
              <a:gd name="connsiteX29" fmla="*/ 4325257 w 5704114"/>
              <a:gd name="connsiteY29" fmla="*/ 2017486 h 2467429"/>
              <a:gd name="connsiteX30" fmla="*/ 4034971 w 5704114"/>
              <a:gd name="connsiteY30" fmla="*/ 1944914 h 2467429"/>
              <a:gd name="connsiteX31" fmla="*/ 3526971 w 5704114"/>
              <a:gd name="connsiteY31" fmla="*/ 1915886 h 246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4114" h="2467429">
                <a:moveTo>
                  <a:pt x="3526971" y="1915886"/>
                </a:moveTo>
                <a:lnTo>
                  <a:pt x="3526971" y="1915886"/>
                </a:lnTo>
                <a:lnTo>
                  <a:pt x="3280228" y="1930400"/>
                </a:lnTo>
                <a:lnTo>
                  <a:pt x="0" y="1901371"/>
                </a:lnTo>
                <a:lnTo>
                  <a:pt x="174171" y="928914"/>
                </a:lnTo>
                <a:lnTo>
                  <a:pt x="377371" y="391886"/>
                </a:lnTo>
                <a:lnTo>
                  <a:pt x="609600" y="145143"/>
                </a:lnTo>
                <a:lnTo>
                  <a:pt x="783771" y="145143"/>
                </a:lnTo>
                <a:lnTo>
                  <a:pt x="1320800" y="130629"/>
                </a:lnTo>
                <a:lnTo>
                  <a:pt x="1654628" y="203200"/>
                </a:lnTo>
                <a:lnTo>
                  <a:pt x="1988457" y="87086"/>
                </a:lnTo>
                <a:lnTo>
                  <a:pt x="2293257" y="145143"/>
                </a:lnTo>
                <a:lnTo>
                  <a:pt x="2496457" y="145143"/>
                </a:lnTo>
                <a:lnTo>
                  <a:pt x="2815771" y="0"/>
                </a:lnTo>
                <a:lnTo>
                  <a:pt x="3294743" y="159657"/>
                </a:lnTo>
                <a:lnTo>
                  <a:pt x="3454400" y="174171"/>
                </a:lnTo>
                <a:lnTo>
                  <a:pt x="3657600" y="261257"/>
                </a:lnTo>
                <a:lnTo>
                  <a:pt x="3831771" y="435429"/>
                </a:lnTo>
                <a:lnTo>
                  <a:pt x="3831771" y="696686"/>
                </a:lnTo>
                <a:lnTo>
                  <a:pt x="3904343" y="899886"/>
                </a:lnTo>
                <a:lnTo>
                  <a:pt x="4151085" y="885371"/>
                </a:lnTo>
                <a:lnTo>
                  <a:pt x="4455885" y="885371"/>
                </a:lnTo>
                <a:lnTo>
                  <a:pt x="4920343" y="1103086"/>
                </a:lnTo>
                <a:lnTo>
                  <a:pt x="5312228" y="1378857"/>
                </a:lnTo>
                <a:lnTo>
                  <a:pt x="5544457" y="1930400"/>
                </a:lnTo>
                <a:lnTo>
                  <a:pt x="5704114" y="2467429"/>
                </a:lnTo>
                <a:lnTo>
                  <a:pt x="5080000" y="2438400"/>
                </a:lnTo>
                <a:lnTo>
                  <a:pt x="4847771" y="2438400"/>
                </a:lnTo>
                <a:lnTo>
                  <a:pt x="4572000" y="2206171"/>
                </a:lnTo>
                <a:lnTo>
                  <a:pt x="4325257" y="2017486"/>
                </a:lnTo>
                <a:lnTo>
                  <a:pt x="4034971" y="1944914"/>
                </a:lnTo>
                <a:lnTo>
                  <a:pt x="3526971" y="19158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EEB43720-5879-FCB4-DAB3-E545FD0288AE}"/>
              </a:ext>
            </a:extLst>
          </p:cNvPr>
          <p:cNvSpPr txBox="1"/>
          <p:nvPr/>
        </p:nvSpPr>
        <p:spPr>
          <a:xfrm>
            <a:off x="5738050" y="3219449"/>
            <a:ext cx="2355132" cy="338554"/>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■猿投山（約</a:t>
            </a:r>
            <a:r>
              <a:rPr lang="en-US" altLang="ja-JP" sz="1600" b="1">
                <a:latin typeface="UD デジタル 教科書体 NK-B" panose="02020700000000000000" pitchFamily="18" charset="-128"/>
                <a:ea typeface="UD デジタル 教科書体 NK-B" panose="02020700000000000000" pitchFamily="18" charset="-128"/>
              </a:rPr>
              <a:t>2.4</a:t>
            </a:r>
            <a:r>
              <a:rPr lang="ja-JP" altLang="en-US" sz="1600" b="1">
                <a:latin typeface="UD デジタル 教科書体 NK-B" panose="02020700000000000000" pitchFamily="18" charset="-128"/>
                <a:ea typeface="UD デジタル 教科書体 NK-B" panose="02020700000000000000" pitchFamily="18" charset="-128"/>
              </a:rPr>
              <a:t>㎞</a:t>
            </a:r>
            <a:r>
              <a:rPr lang="en-US" altLang="ja-JP" sz="1600" b="1">
                <a:latin typeface="UD デジタル 教科書体 NK-B" panose="02020700000000000000" pitchFamily="18" charset="-128"/>
                <a:ea typeface="UD デジタル 教科書体 NK-B" panose="02020700000000000000" pitchFamily="18" charset="-128"/>
              </a:rPr>
              <a:t>/</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pic>
        <p:nvPicPr>
          <p:cNvPr id="19" name="Picture 2" descr="https://hiking.living-ia.com/wp-content/uploads/2017/02/2c961d2390de7a55d024ec8c39cf851b.png">
            <a:extLst>
              <a:ext uri="{FF2B5EF4-FFF2-40B4-BE49-F238E27FC236}">
                <a16:creationId xmlns:a16="http://schemas.microsoft.com/office/drawing/2014/main" id="{60EB6B60-6A96-9711-93B3-50D9196BF8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96" t="8934" r="7411" b="5446"/>
          <a:stretch/>
        </p:blipFill>
        <p:spPr bwMode="auto">
          <a:xfrm>
            <a:off x="5811641" y="3609427"/>
            <a:ext cx="3892630" cy="2814099"/>
          </a:xfrm>
          <a:prstGeom prst="rect">
            <a:avLst/>
          </a:prstGeom>
          <a:noFill/>
          <a:extLst>
            <a:ext uri="{909E8E84-426E-40DD-AFC4-6F175D3DCCD1}">
              <a14:hiddenFill xmlns:a14="http://schemas.microsoft.com/office/drawing/2010/main">
                <a:solidFill>
                  <a:srgbClr val="FFFFFF"/>
                </a:solidFill>
              </a14:hiddenFill>
            </a:ext>
          </a:extLst>
        </p:spPr>
      </p:pic>
      <p:sp>
        <p:nvSpPr>
          <p:cNvPr id="20" name="フリーフォーム 4">
            <a:extLst>
              <a:ext uri="{FF2B5EF4-FFF2-40B4-BE49-F238E27FC236}">
                <a16:creationId xmlns:a16="http://schemas.microsoft.com/office/drawing/2014/main" id="{69CB758B-1BB1-AEBC-57F7-534F18561856}"/>
              </a:ext>
            </a:extLst>
          </p:cNvPr>
          <p:cNvSpPr/>
          <p:nvPr/>
        </p:nvSpPr>
        <p:spPr>
          <a:xfrm>
            <a:off x="7761091" y="4324350"/>
            <a:ext cx="1564128" cy="1505958"/>
          </a:xfrm>
          <a:custGeom>
            <a:avLst/>
            <a:gdLst>
              <a:gd name="connsiteX0" fmla="*/ 1930400 w 3073400"/>
              <a:gd name="connsiteY0" fmla="*/ 2959100 h 2959100"/>
              <a:gd name="connsiteX1" fmla="*/ 2057400 w 3073400"/>
              <a:gd name="connsiteY1" fmla="*/ 2743200 h 2959100"/>
              <a:gd name="connsiteX2" fmla="*/ 1993900 w 3073400"/>
              <a:gd name="connsiteY2" fmla="*/ 2565400 h 2959100"/>
              <a:gd name="connsiteX3" fmla="*/ 1866900 w 3073400"/>
              <a:gd name="connsiteY3" fmla="*/ 2501900 h 2959100"/>
              <a:gd name="connsiteX4" fmla="*/ 1689100 w 3073400"/>
              <a:gd name="connsiteY4" fmla="*/ 2463800 h 2959100"/>
              <a:gd name="connsiteX5" fmla="*/ 1485900 w 3073400"/>
              <a:gd name="connsiteY5" fmla="*/ 2451100 h 2959100"/>
              <a:gd name="connsiteX6" fmla="*/ 1308100 w 3073400"/>
              <a:gd name="connsiteY6" fmla="*/ 2374900 h 2959100"/>
              <a:gd name="connsiteX7" fmla="*/ 1155700 w 3073400"/>
              <a:gd name="connsiteY7" fmla="*/ 2260600 h 2959100"/>
              <a:gd name="connsiteX8" fmla="*/ 1041400 w 3073400"/>
              <a:gd name="connsiteY8" fmla="*/ 2197100 h 2959100"/>
              <a:gd name="connsiteX9" fmla="*/ 1143000 w 3073400"/>
              <a:gd name="connsiteY9" fmla="*/ 2095500 h 2959100"/>
              <a:gd name="connsiteX10" fmla="*/ 1257300 w 3073400"/>
              <a:gd name="connsiteY10" fmla="*/ 1981200 h 2959100"/>
              <a:gd name="connsiteX11" fmla="*/ 1193800 w 3073400"/>
              <a:gd name="connsiteY11" fmla="*/ 1879600 h 2959100"/>
              <a:gd name="connsiteX12" fmla="*/ 1016000 w 3073400"/>
              <a:gd name="connsiteY12" fmla="*/ 1841500 h 2959100"/>
              <a:gd name="connsiteX13" fmla="*/ 838200 w 3073400"/>
              <a:gd name="connsiteY13" fmla="*/ 1651000 h 2959100"/>
              <a:gd name="connsiteX14" fmla="*/ 1028700 w 3073400"/>
              <a:gd name="connsiteY14" fmla="*/ 1549400 h 2959100"/>
              <a:gd name="connsiteX15" fmla="*/ 1308100 w 3073400"/>
              <a:gd name="connsiteY15" fmla="*/ 1473200 h 2959100"/>
              <a:gd name="connsiteX16" fmla="*/ 1676400 w 3073400"/>
              <a:gd name="connsiteY16" fmla="*/ 1612900 h 2959100"/>
              <a:gd name="connsiteX17" fmla="*/ 1816100 w 3073400"/>
              <a:gd name="connsiteY17" fmla="*/ 1536700 h 2959100"/>
              <a:gd name="connsiteX18" fmla="*/ 2019300 w 3073400"/>
              <a:gd name="connsiteY18" fmla="*/ 1447800 h 2959100"/>
              <a:gd name="connsiteX19" fmla="*/ 2120900 w 3073400"/>
              <a:gd name="connsiteY19" fmla="*/ 1371600 h 2959100"/>
              <a:gd name="connsiteX20" fmla="*/ 2489200 w 3073400"/>
              <a:gd name="connsiteY20" fmla="*/ 1371600 h 2959100"/>
              <a:gd name="connsiteX21" fmla="*/ 2730500 w 3073400"/>
              <a:gd name="connsiteY21" fmla="*/ 1320800 h 2959100"/>
              <a:gd name="connsiteX22" fmla="*/ 2730500 w 3073400"/>
              <a:gd name="connsiteY22" fmla="*/ 1181100 h 2959100"/>
              <a:gd name="connsiteX23" fmla="*/ 2552700 w 3073400"/>
              <a:gd name="connsiteY23" fmla="*/ 1143000 h 2959100"/>
              <a:gd name="connsiteX24" fmla="*/ 2209800 w 3073400"/>
              <a:gd name="connsiteY24" fmla="*/ 1079500 h 2959100"/>
              <a:gd name="connsiteX25" fmla="*/ 1955800 w 3073400"/>
              <a:gd name="connsiteY25" fmla="*/ 1003300 h 2959100"/>
              <a:gd name="connsiteX26" fmla="*/ 1955800 w 3073400"/>
              <a:gd name="connsiteY26" fmla="*/ 889000 h 2959100"/>
              <a:gd name="connsiteX27" fmla="*/ 2260600 w 3073400"/>
              <a:gd name="connsiteY27" fmla="*/ 736600 h 2959100"/>
              <a:gd name="connsiteX28" fmla="*/ 2286000 w 3073400"/>
              <a:gd name="connsiteY28" fmla="*/ 647700 h 2959100"/>
              <a:gd name="connsiteX29" fmla="*/ 2197100 w 3073400"/>
              <a:gd name="connsiteY29" fmla="*/ 520700 h 2959100"/>
              <a:gd name="connsiteX30" fmla="*/ 2654300 w 3073400"/>
              <a:gd name="connsiteY30" fmla="*/ 508000 h 2959100"/>
              <a:gd name="connsiteX31" fmla="*/ 2667000 w 3073400"/>
              <a:gd name="connsiteY31" fmla="*/ 330200 h 2959100"/>
              <a:gd name="connsiteX32" fmla="*/ 3073400 w 3073400"/>
              <a:gd name="connsiteY32" fmla="*/ 317500 h 2959100"/>
              <a:gd name="connsiteX33" fmla="*/ 2794000 w 3073400"/>
              <a:gd name="connsiteY33" fmla="*/ 63500 h 2959100"/>
              <a:gd name="connsiteX34" fmla="*/ 2463800 w 3073400"/>
              <a:gd name="connsiteY34" fmla="*/ 0 h 2959100"/>
              <a:gd name="connsiteX35" fmla="*/ 2336800 w 3073400"/>
              <a:gd name="connsiteY35" fmla="*/ 114300 h 2959100"/>
              <a:gd name="connsiteX36" fmla="*/ 2095500 w 3073400"/>
              <a:gd name="connsiteY36" fmla="*/ 88900 h 2959100"/>
              <a:gd name="connsiteX37" fmla="*/ 1866900 w 3073400"/>
              <a:gd name="connsiteY37" fmla="*/ 25400 h 2959100"/>
              <a:gd name="connsiteX38" fmla="*/ 1816100 w 3073400"/>
              <a:gd name="connsiteY38" fmla="*/ 101600 h 2959100"/>
              <a:gd name="connsiteX39" fmla="*/ 1905000 w 3073400"/>
              <a:gd name="connsiteY39" fmla="*/ 342900 h 2959100"/>
              <a:gd name="connsiteX40" fmla="*/ 1524000 w 3073400"/>
              <a:gd name="connsiteY40" fmla="*/ 419100 h 2959100"/>
              <a:gd name="connsiteX41" fmla="*/ 990600 w 3073400"/>
              <a:gd name="connsiteY41" fmla="*/ 495300 h 2959100"/>
              <a:gd name="connsiteX42" fmla="*/ 609600 w 3073400"/>
              <a:gd name="connsiteY42" fmla="*/ 444500 h 2959100"/>
              <a:gd name="connsiteX43" fmla="*/ 292100 w 3073400"/>
              <a:gd name="connsiteY43" fmla="*/ 330200 h 2959100"/>
              <a:gd name="connsiteX44" fmla="*/ 0 w 3073400"/>
              <a:gd name="connsiteY44" fmla="*/ 1143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73400" h="2959100">
                <a:moveTo>
                  <a:pt x="1930400" y="2959100"/>
                </a:moveTo>
                <a:lnTo>
                  <a:pt x="2057400" y="2743200"/>
                </a:lnTo>
                <a:lnTo>
                  <a:pt x="1993900" y="2565400"/>
                </a:lnTo>
                <a:lnTo>
                  <a:pt x="1866900" y="2501900"/>
                </a:lnTo>
                <a:lnTo>
                  <a:pt x="1689100" y="2463800"/>
                </a:lnTo>
                <a:lnTo>
                  <a:pt x="1485900" y="2451100"/>
                </a:lnTo>
                <a:lnTo>
                  <a:pt x="1308100" y="2374900"/>
                </a:lnTo>
                <a:lnTo>
                  <a:pt x="1155700" y="2260600"/>
                </a:lnTo>
                <a:lnTo>
                  <a:pt x="1041400" y="2197100"/>
                </a:lnTo>
                <a:lnTo>
                  <a:pt x="1143000" y="2095500"/>
                </a:lnTo>
                <a:lnTo>
                  <a:pt x="1257300" y="1981200"/>
                </a:lnTo>
                <a:lnTo>
                  <a:pt x="1193800" y="1879600"/>
                </a:lnTo>
                <a:lnTo>
                  <a:pt x="1016000" y="1841500"/>
                </a:lnTo>
                <a:lnTo>
                  <a:pt x="838200" y="1651000"/>
                </a:lnTo>
                <a:lnTo>
                  <a:pt x="1028700" y="1549400"/>
                </a:lnTo>
                <a:lnTo>
                  <a:pt x="1308100" y="1473200"/>
                </a:lnTo>
                <a:lnTo>
                  <a:pt x="1676400" y="1612900"/>
                </a:lnTo>
                <a:lnTo>
                  <a:pt x="1816100" y="1536700"/>
                </a:lnTo>
                <a:lnTo>
                  <a:pt x="2019300" y="1447800"/>
                </a:lnTo>
                <a:lnTo>
                  <a:pt x="2120900" y="1371600"/>
                </a:lnTo>
                <a:lnTo>
                  <a:pt x="2489200" y="1371600"/>
                </a:lnTo>
                <a:lnTo>
                  <a:pt x="2730500" y="1320800"/>
                </a:lnTo>
                <a:lnTo>
                  <a:pt x="2730500" y="1181100"/>
                </a:lnTo>
                <a:lnTo>
                  <a:pt x="2552700" y="1143000"/>
                </a:lnTo>
                <a:lnTo>
                  <a:pt x="2209800" y="1079500"/>
                </a:lnTo>
                <a:lnTo>
                  <a:pt x="1955800" y="1003300"/>
                </a:lnTo>
                <a:lnTo>
                  <a:pt x="1955800" y="889000"/>
                </a:lnTo>
                <a:lnTo>
                  <a:pt x="2260600" y="736600"/>
                </a:lnTo>
                <a:lnTo>
                  <a:pt x="2286000" y="647700"/>
                </a:lnTo>
                <a:lnTo>
                  <a:pt x="2197100" y="520700"/>
                </a:lnTo>
                <a:lnTo>
                  <a:pt x="2654300" y="508000"/>
                </a:lnTo>
                <a:lnTo>
                  <a:pt x="2667000" y="330200"/>
                </a:lnTo>
                <a:lnTo>
                  <a:pt x="3073400" y="317500"/>
                </a:lnTo>
                <a:lnTo>
                  <a:pt x="2794000" y="63500"/>
                </a:lnTo>
                <a:lnTo>
                  <a:pt x="2463800" y="0"/>
                </a:lnTo>
                <a:lnTo>
                  <a:pt x="2336800" y="114300"/>
                </a:lnTo>
                <a:lnTo>
                  <a:pt x="2095500" y="88900"/>
                </a:lnTo>
                <a:lnTo>
                  <a:pt x="1866900" y="25400"/>
                </a:lnTo>
                <a:lnTo>
                  <a:pt x="1816100" y="101600"/>
                </a:lnTo>
                <a:lnTo>
                  <a:pt x="1905000" y="342900"/>
                </a:lnTo>
                <a:lnTo>
                  <a:pt x="1524000" y="419100"/>
                </a:lnTo>
                <a:lnTo>
                  <a:pt x="990600" y="495300"/>
                </a:lnTo>
                <a:lnTo>
                  <a:pt x="609600" y="444500"/>
                </a:lnTo>
                <a:lnTo>
                  <a:pt x="292100" y="330200"/>
                </a:lnTo>
                <a:lnTo>
                  <a:pt x="0" y="1143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Picture 1">
            <a:extLst>
              <a:ext uri="{FF2B5EF4-FFF2-40B4-BE49-F238E27FC236}">
                <a16:creationId xmlns:a16="http://schemas.microsoft.com/office/drawing/2014/main" id="{7D5B504A-D800-53D3-D624-060EE2B3E45C}"/>
              </a:ext>
            </a:extLst>
          </p:cNvPr>
          <p:cNvPicPr>
            <a:picLocks noChangeAspect="1" noChangeArrowheads="1"/>
          </p:cNvPicPr>
          <p:nvPr/>
        </p:nvPicPr>
        <p:blipFill rotWithShape="1">
          <a:blip r:embed="rId5" cstate="print"/>
          <a:srcRect l="17345" t="37570" r="34627" b="9875"/>
          <a:stretch/>
        </p:blipFill>
        <p:spPr bwMode="auto">
          <a:xfrm>
            <a:off x="8920903" y="1286233"/>
            <a:ext cx="2761585" cy="1888698"/>
          </a:xfrm>
          <a:prstGeom prst="rect">
            <a:avLst/>
          </a:prstGeom>
          <a:noFill/>
          <a:ln w="1">
            <a:noFill/>
            <a:miter lim="800000"/>
            <a:headEnd/>
            <a:tailEnd type="none" w="med" len="med"/>
          </a:ln>
          <a:effectLst/>
        </p:spPr>
      </p:pic>
      <p:sp>
        <p:nvSpPr>
          <p:cNvPr id="24" name="フリーフォーム 14">
            <a:extLst>
              <a:ext uri="{FF2B5EF4-FFF2-40B4-BE49-F238E27FC236}">
                <a16:creationId xmlns:a16="http://schemas.microsoft.com/office/drawing/2014/main" id="{209DAA4F-F6CB-E40B-D47E-4745F404F2A3}"/>
              </a:ext>
            </a:extLst>
          </p:cNvPr>
          <p:cNvSpPr/>
          <p:nvPr/>
        </p:nvSpPr>
        <p:spPr>
          <a:xfrm>
            <a:off x="9221488" y="1419068"/>
            <a:ext cx="2094303" cy="1605447"/>
          </a:xfrm>
          <a:custGeom>
            <a:avLst/>
            <a:gdLst>
              <a:gd name="connsiteX0" fmla="*/ 5471886 w 5471886"/>
              <a:gd name="connsiteY0" fmla="*/ 1814286 h 4194628"/>
              <a:gd name="connsiteX1" fmla="*/ 3846286 w 5471886"/>
              <a:gd name="connsiteY1" fmla="*/ 1117600 h 4194628"/>
              <a:gd name="connsiteX2" fmla="*/ 3701143 w 5471886"/>
              <a:gd name="connsiteY2" fmla="*/ 1074057 h 4194628"/>
              <a:gd name="connsiteX3" fmla="*/ 3410857 w 5471886"/>
              <a:gd name="connsiteY3" fmla="*/ 928914 h 4194628"/>
              <a:gd name="connsiteX4" fmla="*/ 3193143 w 5471886"/>
              <a:gd name="connsiteY4" fmla="*/ 609600 h 4194628"/>
              <a:gd name="connsiteX5" fmla="*/ 2859315 w 5471886"/>
              <a:gd name="connsiteY5" fmla="*/ 217714 h 4194628"/>
              <a:gd name="connsiteX6" fmla="*/ 2540000 w 5471886"/>
              <a:gd name="connsiteY6" fmla="*/ 0 h 4194628"/>
              <a:gd name="connsiteX7" fmla="*/ 2133600 w 5471886"/>
              <a:gd name="connsiteY7" fmla="*/ 14514 h 4194628"/>
              <a:gd name="connsiteX8" fmla="*/ 1799772 w 5471886"/>
              <a:gd name="connsiteY8" fmla="*/ 101600 h 4194628"/>
              <a:gd name="connsiteX9" fmla="*/ 1393372 w 5471886"/>
              <a:gd name="connsiteY9" fmla="*/ 29028 h 4194628"/>
              <a:gd name="connsiteX10" fmla="*/ 899886 w 5471886"/>
              <a:gd name="connsiteY10" fmla="*/ 870857 h 4194628"/>
              <a:gd name="connsiteX11" fmla="*/ 449943 w 5471886"/>
              <a:gd name="connsiteY11" fmla="*/ 2075543 h 4194628"/>
              <a:gd name="connsiteX12" fmla="*/ 304800 w 5471886"/>
              <a:gd name="connsiteY12" fmla="*/ 2452914 h 4194628"/>
              <a:gd name="connsiteX13" fmla="*/ 319315 w 5471886"/>
              <a:gd name="connsiteY13" fmla="*/ 2699657 h 4194628"/>
              <a:gd name="connsiteX14" fmla="*/ 217715 w 5471886"/>
              <a:gd name="connsiteY14" fmla="*/ 2931886 h 4194628"/>
              <a:gd name="connsiteX15" fmla="*/ 0 w 5471886"/>
              <a:gd name="connsiteY15" fmla="*/ 2989943 h 4194628"/>
              <a:gd name="connsiteX16" fmla="*/ 203200 w 5471886"/>
              <a:gd name="connsiteY16" fmla="*/ 3483428 h 4194628"/>
              <a:gd name="connsiteX17" fmla="*/ 725715 w 5471886"/>
              <a:gd name="connsiteY17" fmla="*/ 3860800 h 4194628"/>
              <a:gd name="connsiteX18" fmla="*/ 1248229 w 5471886"/>
              <a:gd name="connsiteY18" fmla="*/ 4151086 h 4194628"/>
              <a:gd name="connsiteX19" fmla="*/ 1654629 w 5471886"/>
              <a:gd name="connsiteY19" fmla="*/ 4194628 h 4194628"/>
              <a:gd name="connsiteX20" fmla="*/ 2032000 w 5471886"/>
              <a:gd name="connsiteY20" fmla="*/ 3991428 h 4194628"/>
              <a:gd name="connsiteX21" fmla="*/ 2423886 w 5471886"/>
              <a:gd name="connsiteY21" fmla="*/ 3817257 h 4194628"/>
              <a:gd name="connsiteX22" fmla="*/ 2714172 w 5471886"/>
              <a:gd name="connsiteY22" fmla="*/ 3802743 h 4194628"/>
              <a:gd name="connsiteX23" fmla="*/ 2960915 w 5471886"/>
              <a:gd name="connsiteY23" fmla="*/ 3947886 h 4194628"/>
              <a:gd name="connsiteX24" fmla="*/ 3323772 w 5471886"/>
              <a:gd name="connsiteY24" fmla="*/ 4107543 h 4194628"/>
              <a:gd name="connsiteX25" fmla="*/ 3556000 w 5471886"/>
              <a:gd name="connsiteY25" fmla="*/ 4136571 h 4194628"/>
              <a:gd name="connsiteX26" fmla="*/ 3875315 w 5471886"/>
              <a:gd name="connsiteY26" fmla="*/ 3933371 h 4194628"/>
              <a:gd name="connsiteX27" fmla="*/ 4122057 w 5471886"/>
              <a:gd name="connsiteY27" fmla="*/ 3904343 h 4194628"/>
              <a:gd name="connsiteX28" fmla="*/ 4325257 w 5471886"/>
              <a:gd name="connsiteY28" fmla="*/ 3947886 h 4194628"/>
              <a:gd name="connsiteX29" fmla="*/ 4499429 w 5471886"/>
              <a:gd name="connsiteY29" fmla="*/ 3875314 h 4194628"/>
              <a:gd name="connsiteX30" fmla="*/ 4717143 w 5471886"/>
              <a:gd name="connsiteY30" fmla="*/ 3817257 h 4194628"/>
              <a:gd name="connsiteX31" fmla="*/ 5471886 w 5471886"/>
              <a:gd name="connsiteY31" fmla="*/ 1814286 h 419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71886" h="4194628">
                <a:moveTo>
                  <a:pt x="5471886" y="1814286"/>
                </a:moveTo>
                <a:lnTo>
                  <a:pt x="3846286" y="1117600"/>
                </a:lnTo>
                <a:lnTo>
                  <a:pt x="3701143" y="1074057"/>
                </a:lnTo>
                <a:lnTo>
                  <a:pt x="3410857" y="928914"/>
                </a:lnTo>
                <a:lnTo>
                  <a:pt x="3193143" y="609600"/>
                </a:lnTo>
                <a:lnTo>
                  <a:pt x="2859315" y="217714"/>
                </a:lnTo>
                <a:lnTo>
                  <a:pt x="2540000" y="0"/>
                </a:lnTo>
                <a:lnTo>
                  <a:pt x="2133600" y="14514"/>
                </a:lnTo>
                <a:lnTo>
                  <a:pt x="1799772" y="101600"/>
                </a:lnTo>
                <a:lnTo>
                  <a:pt x="1393372" y="29028"/>
                </a:lnTo>
                <a:lnTo>
                  <a:pt x="899886" y="870857"/>
                </a:lnTo>
                <a:lnTo>
                  <a:pt x="449943" y="2075543"/>
                </a:lnTo>
                <a:lnTo>
                  <a:pt x="304800" y="2452914"/>
                </a:lnTo>
                <a:lnTo>
                  <a:pt x="319315" y="2699657"/>
                </a:lnTo>
                <a:lnTo>
                  <a:pt x="217715" y="2931886"/>
                </a:lnTo>
                <a:lnTo>
                  <a:pt x="0" y="2989943"/>
                </a:lnTo>
                <a:lnTo>
                  <a:pt x="203200" y="3483428"/>
                </a:lnTo>
                <a:lnTo>
                  <a:pt x="725715" y="3860800"/>
                </a:lnTo>
                <a:lnTo>
                  <a:pt x="1248229" y="4151086"/>
                </a:lnTo>
                <a:lnTo>
                  <a:pt x="1654629" y="4194628"/>
                </a:lnTo>
                <a:lnTo>
                  <a:pt x="2032000" y="3991428"/>
                </a:lnTo>
                <a:lnTo>
                  <a:pt x="2423886" y="3817257"/>
                </a:lnTo>
                <a:lnTo>
                  <a:pt x="2714172" y="3802743"/>
                </a:lnTo>
                <a:lnTo>
                  <a:pt x="2960915" y="3947886"/>
                </a:lnTo>
                <a:lnTo>
                  <a:pt x="3323772" y="4107543"/>
                </a:lnTo>
                <a:lnTo>
                  <a:pt x="3556000" y="4136571"/>
                </a:lnTo>
                <a:lnTo>
                  <a:pt x="3875315" y="3933371"/>
                </a:lnTo>
                <a:lnTo>
                  <a:pt x="4122057" y="3904343"/>
                </a:lnTo>
                <a:lnTo>
                  <a:pt x="4325257" y="3947886"/>
                </a:lnTo>
                <a:lnTo>
                  <a:pt x="4499429" y="3875314"/>
                </a:lnTo>
                <a:lnTo>
                  <a:pt x="4717143" y="3817257"/>
                </a:lnTo>
                <a:lnTo>
                  <a:pt x="5471886" y="18142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3EA9201D-1720-E0D9-0B12-356212B3ECC1}"/>
              </a:ext>
            </a:extLst>
          </p:cNvPr>
          <p:cNvSpPr txBox="1"/>
          <p:nvPr/>
        </p:nvSpPr>
        <p:spPr>
          <a:xfrm>
            <a:off x="8920903" y="748878"/>
            <a:ext cx="2441694" cy="584775"/>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■岡崎中央総合運動公園</a:t>
            </a:r>
            <a:endParaRPr lang="en-US" altLang="ja-JP" sz="1600" b="1">
              <a:latin typeface="UD デジタル 教科書体 NK-B" panose="02020700000000000000" pitchFamily="18" charset="-128"/>
              <a:ea typeface="UD デジタル 教科書体 NK-B" panose="02020700000000000000" pitchFamily="18" charset="-128"/>
            </a:endParaRPr>
          </a:p>
          <a:p>
            <a:r>
              <a:rPr lang="ja-JP" altLang="en-US" sz="1600" b="1">
                <a:latin typeface="UD デジタル 教科書体 NK-B" panose="02020700000000000000" pitchFamily="18" charset="-128"/>
                <a:ea typeface="UD デジタル 教科書体 NK-B" panose="02020700000000000000" pitchFamily="18" charset="-128"/>
              </a:rPr>
              <a:t>　（約</a:t>
            </a:r>
            <a:r>
              <a:rPr lang="en-US" altLang="ja-JP" sz="1600" b="1">
                <a:latin typeface="UD デジタル 教科書体 NK-B" panose="02020700000000000000" pitchFamily="18" charset="-128"/>
                <a:ea typeface="UD デジタル 教科書体 NK-B" panose="02020700000000000000" pitchFamily="18" charset="-128"/>
              </a:rPr>
              <a:t>2.3</a:t>
            </a:r>
            <a:r>
              <a:rPr lang="ja-JP" altLang="en-US" sz="1600" b="1">
                <a:latin typeface="UD デジタル 教科書体 NK-B" panose="02020700000000000000" pitchFamily="18" charset="-128"/>
                <a:ea typeface="UD デジタル 教科書体 NK-B" panose="02020700000000000000" pitchFamily="18" charset="-128"/>
              </a:rPr>
              <a:t>㎞</a:t>
            </a:r>
            <a:r>
              <a:rPr lang="en-US" altLang="ja-JP" sz="1600" b="1">
                <a:latin typeface="UD デジタル 教科書体 NK-B" panose="02020700000000000000" pitchFamily="18" charset="-128"/>
                <a:ea typeface="UD デジタル 教科書体 NK-B" panose="02020700000000000000" pitchFamily="18" charset="-128"/>
              </a:rPr>
              <a:t>/</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pic>
        <p:nvPicPr>
          <p:cNvPr id="2" name="図 1">
            <a:extLst>
              <a:ext uri="{FF2B5EF4-FFF2-40B4-BE49-F238E27FC236}">
                <a16:creationId xmlns:a16="http://schemas.microsoft.com/office/drawing/2014/main" id="{91281C65-8281-EA01-5E80-F7CCFC48F0E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65117" y="1023346"/>
            <a:ext cx="2594028" cy="1975433"/>
          </a:xfrm>
          <a:prstGeom prst="rect">
            <a:avLst/>
          </a:prstGeom>
        </p:spPr>
      </p:pic>
      <p:pic>
        <p:nvPicPr>
          <p:cNvPr id="6" name="図 5" descr="ポーズをとっている少年たち&#10;&#10;低い精度で自動的に生成された説明">
            <a:extLst>
              <a:ext uri="{FF2B5EF4-FFF2-40B4-BE49-F238E27FC236}">
                <a16:creationId xmlns:a16="http://schemas.microsoft.com/office/drawing/2014/main" id="{1E522A0E-4FC3-D2DE-973E-881B9F0870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2211" y="1010372"/>
            <a:ext cx="2633910" cy="1975433"/>
          </a:xfrm>
          <a:prstGeom prst="rect">
            <a:avLst/>
          </a:prstGeom>
        </p:spPr>
      </p:pic>
      <p:pic>
        <p:nvPicPr>
          <p:cNvPr id="8" name="図 7" descr="道路, 屋外, 人, 子供 が含まれている画像&#10;&#10;自動的に生成された説明">
            <a:extLst>
              <a:ext uri="{FF2B5EF4-FFF2-40B4-BE49-F238E27FC236}">
                <a16:creationId xmlns:a16="http://schemas.microsoft.com/office/drawing/2014/main" id="{323CED3E-8BEF-D84B-98EA-134EBCF9AC76}"/>
              </a:ext>
            </a:extLst>
          </p:cNvPr>
          <p:cNvPicPr>
            <a:picLocks noChangeAspect="1"/>
          </p:cNvPicPr>
          <p:nvPr/>
        </p:nvPicPr>
        <p:blipFill rotWithShape="1">
          <a:blip r:embed="rId8">
            <a:extLst>
              <a:ext uri="{28A0092B-C50C-407E-A947-70E740481C1C}">
                <a14:useLocalDpi xmlns:a14="http://schemas.microsoft.com/office/drawing/2010/main" val="0"/>
              </a:ext>
            </a:extLst>
          </a:blip>
          <a:srcRect l="-2525" t="15216" r="-1020" b="28174"/>
          <a:stretch/>
        </p:blipFill>
        <p:spPr>
          <a:xfrm>
            <a:off x="3315711" y="3429000"/>
            <a:ext cx="2352158" cy="1582681"/>
          </a:xfrm>
          <a:prstGeom prst="rect">
            <a:avLst/>
          </a:prstGeom>
        </p:spPr>
      </p:pic>
      <p:pic>
        <p:nvPicPr>
          <p:cNvPr id="27" name="図 26" descr="歩道を歩いている人たち&#10;&#10;中程度の精度で自動的に生成された説明">
            <a:extLst>
              <a:ext uri="{FF2B5EF4-FFF2-40B4-BE49-F238E27FC236}">
                <a16:creationId xmlns:a16="http://schemas.microsoft.com/office/drawing/2014/main" id="{8BDC0319-0E0F-D635-B385-7F187D3CD58F}"/>
              </a:ext>
            </a:extLst>
          </p:cNvPr>
          <p:cNvPicPr>
            <a:picLocks noChangeAspect="1"/>
          </p:cNvPicPr>
          <p:nvPr/>
        </p:nvPicPr>
        <p:blipFill rotWithShape="1">
          <a:blip r:embed="rId9">
            <a:extLst>
              <a:ext uri="{28A0092B-C50C-407E-A947-70E740481C1C}">
                <a14:useLocalDpi xmlns:a14="http://schemas.microsoft.com/office/drawing/2010/main" val="0"/>
              </a:ext>
            </a:extLst>
          </a:blip>
          <a:srcRect l="18507" t="22388" r="21162" b="20000"/>
          <a:stretch/>
        </p:blipFill>
        <p:spPr>
          <a:xfrm>
            <a:off x="3374749" y="5077329"/>
            <a:ext cx="2270245" cy="1625925"/>
          </a:xfrm>
          <a:prstGeom prst="rect">
            <a:avLst/>
          </a:prstGeom>
        </p:spPr>
      </p:pic>
      <p:pic>
        <p:nvPicPr>
          <p:cNvPr id="31" name="図 30" descr="屋外, 人, ベンチ, 座る が含まれている画像&#10;&#10;自動的に生成された説明">
            <a:extLst>
              <a:ext uri="{FF2B5EF4-FFF2-40B4-BE49-F238E27FC236}">
                <a16:creationId xmlns:a16="http://schemas.microsoft.com/office/drawing/2014/main" id="{40BD8592-A959-A4D0-E735-7F6675AFBF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23321" y="3609427"/>
            <a:ext cx="2439340" cy="1829505"/>
          </a:xfrm>
          <a:prstGeom prst="rect">
            <a:avLst/>
          </a:prstGeom>
        </p:spPr>
      </p:pic>
      <p:sp>
        <p:nvSpPr>
          <p:cNvPr id="3" name="テキスト ボックス 2">
            <a:extLst>
              <a:ext uri="{FF2B5EF4-FFF2-40B4-BE49-F238E27FC236}">
                <a16:creationId xmlns:a16="http://schemas.microsoft.com/office/drawing/2014/main" id="{058C4460-0F21-1AAC-10AF-1D692083DB1B}"/>
              </a:ext>
            </a:extLst>
          </p:cNvPr>
          <p:cNvSpPr txBox="1"/>
          <p:nvPr/>
        </p:nvSpPr>
        <p:spPr>
          <a:xfrm>
            <a:off x="12372355" y="699963"/>
            <a:ext cx="1488500" cy="369332"/>
          </a:xfrm>
          <a:prstGeom prst="rect">
            <a:avLst/>
          </a:prstGeom>
          <a:noFill/>
        </p:spPr>
        <p:txBody>
          <a:bodyPr wrap="square" rtlCol="0">
            <a:spAutoFit/>
          </a:bodyPr>
          <a:lstStyle/>
          <a:p>
            <a:r>
              <a:rPr lang="ja-JP" altLang="en-US"/>
              <a:t>３０秒</a:t>
            </a:r>
            <a:endParaRPr kumimoji="1" lang="ja-JP" altLang="en-US"/>
          </a:p>
        </p:txBody>
      </p:sp>
      <p:sp>
        <p:nvSpPr>
          <p:cNvPr id="5" name="テキスト ボックス 4">
            <a:extLst>
              <a:ext uri="{FF2B5EF4-FFF2-40B4-BE49-F238E27FC236}">
                <a16:creationId xmlns:a16="http://schemas.microsoft.com/office/drawing/2014/main" id="{8D0D580F-D111-856A-0CB1-AA7635979744}"/>
              </a:ext>
            </a:extLst>
          </p:cNvPr>
          <p:cNvSpPr txBox="1"/>
          <p:nvPr/>
        </p:nvSpPr>
        <p:spPr>
          <a:xfrm>
            <a:off x="12348927" y="72428"/>
            <a:ext cx="461726"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en-US" altLang="ja-JP"/>
              <a:t>W</a:t>
            </a:r>
          </a:p>
        </p:txBody>
      </p:sp>
    </p:spTree>
    <p:extLst>
      <p:ext uri="{BB962C8B-B14F-4D97-AF65-F5344CB8AC3E}">
        <p14:creationId xmlns:p14="http://schemas.microsoft.com/office/powerpoint/2010/main" val="224416414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8" ma:contentTypeDescription="新しいドキュメントを作成します。" ma:contentTypeScope="" ma:versionID="8e42fe8b183222c4c117a6db4a25b6c1">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9e20836c3aff8573ef6390666352d87a"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169D46-779E-4ADC-9D60-126CA9F0558C}"/>
</file>

<file path=customXml/itemProps2.xml><?xml version="1.0" encoding="utf-8"?>
<ds:datastoreItem xmlns:ds="http://schemas.openxmlformats.org/officeDocument/2006/customXml" ds:itemID="{7C09293F-0CAF-4548-8BC9-D1CE4713F374}"/>
</file>

<file path=docProps/app.xml><?xml version="1.0" encoding="utf-8"?>
<Properties xmlns="http://schemas.openxmlformats.org/officeDocument/2006/extended-properties" xmlns:vt="http://schemas.openxmlformats.org/officeDocument/2006/docPropsVTypes">
  <TotalTime>369</TotalTime>
  <Words>1697</Words>
  <Application>Microsoft Office PowerPoint</Application>
  <PresentationFormat>ワイド画面</PresentationFormat>
  <Paragraphs>243</Paragraphs>
  <Slides>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HGP創英角ﾎﾟｯﾌﾟ体</vt:lpstr>
      <vt:lpstr>UD デジタル 教科書体 NK-B</vt:lpstr>
      <vt:lpstr>游ゴシック</vt:lpstr>
      <vt:lpstr>游ゴシック Light</vt:lpstr>
      <vt:lpstr>Arial</vt:lpstr>
      <vt:lpstr>Georgia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Wada, Ryuta/和田 龍太</dc:creator>
  <cp:lastModifiedBy>Wada, Ryuta/和田 龍太</cp:lastModifiedBy>
  <cp:revision>10</cp:revision>
  <dcterms:created xsi:type="dcterms:W3CDTF">2024-05-12T23:12:08Z</dcterms:created>
  <dcterms:modified xsi:type="dcterms:W3CDTF">2024-05-13T23:32:36Z</dcterms:modified>
</cp:coreProperties>
</file>